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8" r:id="rId2"/>
    <p:sldId id="282" r:id="rId3"/>
    <p:sldId id="283" r:id="rId4"/>
    <p:sldId id="284" r:id="rId5"/>
    <p:sldId id="303" r:id="rId6"/>
    <p:sldId id="285" r:id="rId7"/>
    <p:sldId id="304" r:id="rId8"/>
    <p:sldId id="305" r:id="rId9"/>
    <p:sldId id="306" r:id="rId10"/>
    <p:sldId id="307" r:id="rId11"/>
    <p:sldId id="292" r:id="rId12"/>
    <p:sldId id="286" r:id="rId13"/>
    <p:sldId id="290" r:id="rId14"/>
    <p:sldId id="293" r:id="rId15"/>
    <p:sldId id="308" r:id="rId16"/>
    <p:sldId id="295" r:id="rId17"/>
    <p:sldId id="296" r:id="rId18"/>
    <p:sldId id="297" r:id="rId19"/>
    <p:sldId id="302" r:id="rId20"/>
    <p:sldId id="298" r:id="rId21"/>
    <p:sldId id="299" r:id="rId22"/>
    <p:sldId id="300" r:id="rId23"/>
    <p:sldId id="301" r:id="rId24"/>
    <p:sldId id="311" r:id="rId25"/>
    <p:sldId id="310" r:id="rId26"/>
    <p:sldId id="269" r:id="rId27"/>
  </p:sldIdLst>
  <p:sldSz cx="12192000" cy="6858000"/>
  <p:notesSz cx="6888163" cy="100187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5A8C"/>
    <a:srgbClr val="5B9BD5"/>
    <a:srgbClr val="0039AC"/>
    <a:srgbClr val="002060"/>
    <a:srgbClr val="F2F2F2"/>
    <a:srgbClr val="000000"/>
    <a:srgbClr val="FFFFFF"/>
    <a:srgbClr val="4472C4"/>
    <a:srgbClr val="00B0F0"/>
    <a:srgbClr val="004A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89" autoAdjust="0"/>
    <p:restoredTop sz="94660"/>
  </p:normalViewPr>
  <p:slideViewPr>
    <p:cSldViewPr snapToGrid="0">
      <p:cViewPr varScale="1">
        <p:scale>
          <a:sx n="161" d="100"/>
          <a:sy n="161" d="100"/>
        </p:scale>
        <p:origin x="59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4.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image" Target="../media/image37.jpg"/></Relationships>
</file>

<file path=ppt/diagrams/_rels/data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image" Target="../media/image39.jpeg"/></Relationships>
</file>

<file path=ppt/diagrams/_rels/drawing4.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image" Target="../media/image37.jpg"/></Relationships>
</file>

<file path=ppt/diagrams/_rels/drawing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image" Target="../media/image3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7E62C3-62CF-422F-A84C-481D5A663594}" type="doc">
      <dgm:prSet loTypeId="urn:microsoft.com/office/officeart/2005/8/layout/pyramid2" loCatId="pyramid" qsTypeId="urn:microsoft.com/office/officeart/2005/8/quickstyle/simple4" qsCatId="simple" csTypeId="urn:microsoft.com/office/officeart/2005/8/colors/accent1_2" csCatId="accent1" phldr="1"/>
      <dgm:spPr/>
      <dgm:t>
        <a:bodyPr/>
        <a:lstStyle/>
        <a:p>
          <a:endParaRPr lang="ru-RU"/>
        </a:p>
      </dgm:t>
    </dgm:pt>
    <dgm:pt modelId="{6D7E1C3A-153E-4DCA-809C-DACDF5B4FE32}">
      <dgm:prSet custT="1"/>
      <dgm:spPr/>
      <dgm:t>
        <a:bodyPr/>
        <a:lstStyle/>
        <a:p>
          <a:pPr rtl="0"/>
          <a:r>
            <a:rPr lang="uz-Cyrl-UZ" sz="2000" b="1" dirty="0" smtClean="0">
              <a:latin typeface="Arial" panose="020B0604020202020204" pitchFamily="34" charset="0"/>
              <a:cs typeface="Arial" panose="020B0604020202020204" pitchFamily="34" charset="0"/>
            </a:rPr>
            <a:t>яширин овоз бериш йўли билан  </a:t>
          </a:r>
          <a:endParaRPr lang="ru-RU" sz="2000" b="1" dirty="0">
            <a:latin typeface="Arial" panose="020B0604020202020204" pitchFamily="34" charset="0"/>
            <a:cs typeface="Arial" panose="020B0604020202020204" pitchFamily="34" charset="0"/>
          </a:endParaRPr>
        </a:p>
      </dgm:t>
    </dgm:pt>
    <dgm:pt modelId="{2D0CF388-CF43-4D7C-B305-39755C16D7FB}" type="sibTrans" cxnId="{94F983A6-3D96-4EA7-A39F-DF9A17C951E1}">
      <dgm:prSet/>
      <dgm:spPr/>
      <dgm:t>
        <a:bodyPr/>
        <a:lstStyle/>
        <a:p>
          <a:endParaRPr lang="ru-RU" sz="2400" b="1">
            <a:latin typeface="Arial" panose="020B0604020202020204" pitchFamily="34" charset="0"/>
            <a:cs typeface="Arial" panose="020B0604020202020204" pitchFamily="34" charset="0"/>
          </a:endParaRPr>
        </a:p>
      </dgm:t>
    </dgm:pt>
    <dgm:pt modelId="{6F8C9B8D-6BB5-49B3-8645-7B84BAF13CD6}" type="parTrans" cxnId="{94F983A6-3D96-4EA7-A39F-DF9A17C951E1}">
      <dgm:prSet/>
      <dgm:spPr/>
      <dgm:t>
        <a:bodyPr/>
        <a:lstStyle/>
        <a:p>
          <a:endParaRPr lang="ru-RU" sz="2400" b="1">
            <a:latin typeface="Arial" panose="020B0604020202020204" pitchFamily="34" charset="0"/>
            <a:cs typeface="Arial" panose="020B0604020202020204" pitchFamily="34" charset="0"/>
          </a:endParaRPr>
        </a:p>
      </dgm:t>
    </dgm:pt>
    <dgm:pt modelId="{64FD38ED-1517-4111-BE31-B318EE424D8B}">
      <dgm:prSet custT="1"/>
      <dgm:spPr/>
      <dgm:t>
        <a:bodyPr/>
        <a:lstStyle/>
        <a:p>
          <a:pPr rtl="0"/>
          <a:r>
            <a:rPr lang="uz-Cyrl-UZ" sz="2000" b="1" dirty="0" smtClean="0">
              <a:latin typeface="Arial" panose="020B0604020202020204" pitchFamily="34" charset="0"/>
              <a:cs typeface="Arial" panose="020B0604020202020204" pitchFamily="34" charset="0"/>
            </a:rPr>
            <a:t>тўғридан-тўғри сайлов ҳуқуқи</a:t>
          </a:r>
          <a:endParaRPr lang="ru-RU" sz="2000" b="1" dirty="0">
            <a:latin typeface="Arial" panose="020B0604020202020204" pitchFamily="34" charset="0"/>
            <a:cs typeface="Arial" panose="020B0604020202020204" pitchFamily="34" charset="0"/>
          </a:endParaRPr>
        </a:p>
      </dgm:t>
    </dgm:pt>
    <dgm:pt modelId="{1707576B-B619-4E6E-B26B-C756ECED5996}" type="sibTrans" cxnId="{3F10759F-8F12-44BF-8D8C-BC3AD9026AAD}">
      <dgm:prSet/>
      <dgm:spPr/>
      <dgm:t>
        <a:bodyPr/>
        <a:lstStyle/>
        <a:p>
          <a:endParaRPr lang="ru-RU" sz="2400" b="1">
            <a:latin typeface="Arial" panose="020B0604020202020204" pitchFamily="34" charset="0"/>
            <a:cs typeface="Arial" panose="020B0604020202020204" pitchFamily="34" charset="0"/>
          </a:endParaRPr>
        </a:p>
      </dgm:t>
    </dgm:pt>
    <dgm:pt modelId="{1204ED7E-53AA-4B0D-BED3-A4B2A573638B}" type="parTrans" cxnId="{3F10759F-8F12-44BF-8D8C-BC3AD9026AAD}">
      <dgm:prSet/>
      <dgm:spPr/>
      <dgm:t>
        <a:bodyPr/>
        <a:lstStyle/>
        <a:p>
          <a:endParaRPr lang="ru-RU" sz="2400" b="1">
            <a:latin typeface="Arial" panose="020B0604020202020204" pitchFamily="34" charset="0"/>
            <a:cs typeface="Arial" panose="020B0604020202020204" pitchFamily="34" charset="0"/>
          </a:endParaRPr>
        </a:p>
      </dgm:t>
    </dgm:pt>
    <dgm:pt modelId="{694FB812-D8BC-4CD4-8CCE-5C98A203C5B7}">
      <dgm:prSet custT="1"/>
      <dgm:spPr/>
      <dgm:t>
        <a:bodyPr/>
        <a:lstStyle/>
        <a:p>
          <a:pPr rtl="0"/>
          <a:r>
            <a:rPr lang="uz-Cyrl-UZ" sz="2000" b="1" dirty="0" smtClean="0">
              <a:latin typeface="Arial" panose="020B0604020202020204" pitchFamily="34" charset="0"/>
              <a:cs typeface="Arial" panose="020B0604020202020204" pitchFamily="34" charset="0"/>
            </a:rPr>
            <a:t>тенг сайлов </a:t>
          </a:r>
          <a:r>
            <a:rPr lang="en-US" sz="2000" b="1" dirty="0" smtClean="0">
              <a:latin typeface="Arial" panose="020B0604020202020204" pitchFamily="34" charset="0"/>
              <a:cs typeface="Arial" panose="020B0604020202020204" pitchFamily="34" charset="0"/>
            </a:rPr>
            <a:t>    </a:t>
          </a:r>
          <a:r>
            <a:rPr lang="uz-Cyrl-UZ" sz="2000" b="1" dirty="0" smtClean="0">
              <a:latin typeface="Arial" panose="020B0604020202020204" pitchFamily="34" charset="0"/>
              <a:cs typeface="Arial" panose="020B0604020202020204" pitchFamily="34" charset="0"/>
            </a:rPr>
            <a:t>ҳуқуқи </a:t>
          </a:r>
          <a:endParaRPr lang="ru-RU" sz="2000" b="1" dirty="0">
            <a:latin typeface="Arial" panose="020B0604020202020204" pitchFamily="34" charset="0"/>
            <a:cs typeface="Arial" panose="020B0604020202020204" pitchFamily="34" charset="0"/>
          </a:endParaRPr>
        </a:p>
      </dgm:t>
    </dgm:pt>
    <dgm:pt modelId="{20961782-781D-4647-B75D-EE1FCC4E9D5C}" type="sibTrans" cxnId="{FE50D2F0-F2BC-427A-95A8-345AC0183D30}">
      <dgm:prSet/>
      <dgm:spPr/>
      <dgm:t>
        <a:bodyPr/>
        <a:lstStyle/>
        <a:p>
          <a:endParaRPr lang="ru-RU" sz="2400" b="1">
            <a:latin typeface="Arial" panose="020B0604020202020204" pitchFamily="34" charset="0"/>
            <a:cs typeface="Arial" panose="020B0604020202020204" pitchFamily="34" charset="0"/>
          </a:endParaRPr>
        </a:p>
      </dgm:t>
    </dgm:pt>
    <dgm:pt modelId="{A368D03A-2466-4E55-9286-A85972DEAAC5}" type="parTrans" cxnId="{FE50D2F0-F2BC-427A-95A8-345AC0183D30}">
      <dgm:prSet/>
      <dgm:spPr/>
      <dgm:t>
        <a:bodyPr/>
        <a:lstStyle/>
        <a:p>
          <a:endParaRPr lang="ru-RU" sz="2400" b="1">
            <a:latin typeface="Arial" panose="020B0604020202020204" pitchFamily="34" charset="0"/>
            <a:cs typeface="Arial" panose="020B0604020202020204" pitchFamily="34" charset="0"/>
          </a:endParaRPr>
        </a:p>
      </dgm:t>
    </dgm:pt>
    <dgm:pt modelId="{CD64A7AE-D054-431E-87B4-22E0F9345DAC}">
      <dgm:prSet custT="1"/>
      <dgm:spPr/>
      <dgm:t>
        <a:bodyPr/>
        <a:lstStyle/>
        <a:p>
          <a:pPr rtl="0"/>
          <a:r>
            <a:rPr lang="uz-Cyrl-UZ" sz="2000" b="1" dirty="0" smtClean="0">
              <a:latin typeface="Arial" panose="020B0604020202020204" pitchFamily="34" charset="0"/>
              <a:cs typeface="Arial" panose="020B0604020202020204" pitchFamily="34" charset="0"/>
            </a:rPr>
            <a:t>умумий сайлов ҳуқуқи</a:t>
          </a:r>
          <a:endParaRPr lang="ru-RU" sz="2000" b="1" dirty="0">
            <a:latin typeface="Arial" panose="020B0604020202020204" pitchFamily="34" charset="0"/>
            <a:cs typeface="Arial" panose="020B0604020202020204" pitchFamily="34" charset="0"/>
          </a:endParaRPr>
        </a:p>
      </dgm:t>
    </dgm:pt>
    <dgm:pt modelId="{A0774DB0-23E8-424A-9421-CBFB504D6CE4}" type="sibTrans" cxnId="{96C58558-B393-4054-80C4-FA84055E4D41}">
      <dgm:prSet/>
      <dgm:spPr/>
      <dgm:t>
        <a:bodyPr/>
        <a:lstStyle/>
        <a:p>
          <a:endParaRPr lang="ru-RU" sz="2400" b="1">
            <a:latin typeface="Arial" panose="020B0604020202020204" pitchFamily="34" charset="0"/>
            <a:cs typeface="Arial" panose="020B0604020202020204" pitchFamily="34" charset="0"/>
          </a:endParaRPr>
        </a:p>
      </dgm:t>
    </dgm:pt>
    <dgm:pt modelId="{A58F4AF1-203D-420E-BB28-51B03CFCC09F}" type="parTrans" cxnId="{96C58558-B393-4054-80C4-FA84055E4D41}">
      <dgm:prSet/>
      <dgm:spPr/>
      <dgm:t>
        <a:bodyPr/>
        <a:lstStyle/>
        <a:p>
          <a:endParaRPr lang="ru-RU" sz="2400" b="1">
            <a:latin typeface="Arial" panose="020B0604020202020204" pitchFamily="34" charset="0"/>
            <a:cs typeface="Arial" panose="020B0604020202020204" pitchFamily="34" charset="0"/>
          </a:endParaRPr>
        </a:p>
      </dgm:t>
    </dgm:pt>
    <dgm:pt modelId="{34947BE8-BDEA-4E02-9045-FD7E70D82E88}" type="pres">
      <dgm:prSet presAssocID="{0B7E62C3-62CF-422F-A84C-481D5A663594}" presName="compositeShape" presStyleCnt="0">
        <dgm:presLayoutVars>
          <dgm:dir/>
          <dgm:resizeHandles/>
        </dgm:presLayoutVars>
      </dgm:prSet>
      <dgm:spPr/>
      <dgm:t>
        <a:bodyPr/>
        <a:lstStyle/>
        <a:p>
          <a:endParaRPr lang="ru-RU"/>
        </a:p>
      </dgm:t>
    </dgm:pt>
    <dgm:pt modelId="{F5F7199A-D664-4638-9972-D446E0A7E7DC}" type="pres">
      <dgm:prSet presAssocID="{0B7E62C3-62CF-422F-A84C-481D5A663594}" presName="pyramid" presStyleLbl="node1" presStyleIdx="0" presStyleCnt="1" custLinFactNeighborX="1668" custLinFactNeighborY="6362"/>
      <dgm:spPr/>
      <dgm:t>
        <a:bodyPr/>
        <a:lstStyle/>
        <a:p>
          <a:endParaRPr lang="ru-RU"/>
        </a:p>
      </dgm:t>
    </dgm:pt>
    <dgm:pt modelId="{9A780ABD-48ED-4A90-A0FD-068A6BFBD796}" type="pres">
      <dgm:prSet presAssocID="{0B7E62C3-62CF-422F-A84C-481D5A663594}" presName="theList" presStyleCnt="0"/>
      <dgm:spPr/>
      <dgm:t>
        <a:bodyPr/>
        <a:lstStyle/>
        <a:p>
          <a:endParaRPr lang="ru-RU"/>
        </a:p>
      </dgm:t>
    </dgm:pt>
    <dgm:pt modelId="{79FED926-EA88-4BB9-83A3-48B321F1A642}" type="pres">
      <dgm:prSet presAssocID="{CD64A7AE-D054-431E-87B4-22E0F9345DAC}" presName="aNode" presStyleLbl="fgAcc1" presStyleIdx="0" presStyleCnt="4" custScaleX="109950" custLinFactNeighborX="6930" custLinFactNeighborY="0">
        <dgm:presLayoutVars>
          <dgm:bulletEnabled val="1"/>
        </dgm:presLayoutVars>
      </dgm:prSet>
      <dgm:spPr/>
      <dgm:t>
        <a:bodyPr/>
        <a:lstStyle/>
        <a:p>
          <a:endParaRPr lang="ru-RU"/>
        </a:p>
      </dgm:t>
    </dgm:pt>
    <dgm:pt modelId="{DCB0EF31-BE3B-4514-BB26-ACA88CBE9D19}" type="pres">
      <dgm:prSet presAssocID="{CD64A7AE-D054-431E-87B4-22E0F9345DAC}" presName="aSpace" presStyleCnt="0"/>
      <dgm:spPr/>
      <dgm:t>
        <a:bodyPr/>
        <a:lstStyle/>
        <a:p>
          <a:endParaRPr lang="ru-RU"/>
        </a:p>
      </dgm:t>
    </dgm:pt>
    <dgm:pt modelId="{A37EE388-E720-4D5A-AB26-646A2D295A5D}" type="pres">
      <dgm:prSet presAssocID="{694FB812-D8BC-4CD4-8CCE-5C98A203C5B7}" presName="aNode" presStyleLbl="fgAcc1" presStyleIdx="1" presStyleCnt="4" custScaleX="109950" custLinFactNeighborX="6930" custLinFactNeighborY="0">
        <dgm:presLayoutVars>
          <dgm:bulletEnabled val="1"/>
        </dgm:presLayoutVars>
      </dgm:prSet>
      <dgm:spPr/>
      <dgm:t>
        <a:bodyPr/>
        <a:lstStyle/>
        <a:p>
          <a:endParaRPr lang="ru-RU"/>
        </a:p>
      </dgm:t>
    </dgm:pt>
    <dgm:pt modelId="{0F6D4396-0DA0-456F-8C7B-4D83480E97D8}" type="pres">
      <dgm:prSet presAssocID="{694FB812-D8BC-4CD4-8CCE-5C98A203C5B7}" presName="aSpace" presStyleCnt="0"/>
      <dgm:spPr/>
      <dgm:t>
        <a:bodyPr/>
        <a:lstStyle/>
        <a:p>
          <a:endParaRPr lang="ru-RU"/>
        </a:p>
      </dgm:t>
    </dgm:pt>
    <dgm:pt modelId="{C709C5C6-6B62-4498-A063-9DAF2A6AD86C}" type="pres">
      <dgm:prSet presAssocID="{64FD38ED-1517-4111-BE31-B318EE424D8B}" presName="aNode" presStyleLbl="fgAcc1" presStyleIdx="2" presStyleCnt="4" custScaleX="109950" custLinFactNeighborX="6930" custLinFactNeighborY="0">
        <dgm:presLayoutVars>
          <dgm:bulletEnabled val="1"/>
        </dgm:presLayoutVars>
      </dgm:prSet>
      <dgm:spPr/>
      <dgm:t>
        <a:bodyPr/>
        <a:lstStyle/>
        <a:p>
          <a:endParaRPr lang="ru-RU"/>
        </a:p>
      </dgm:t>
    </dgm:pt>
    <dgm:pt modelId="{C70BFDDC-0E98-4DFA-9058-194098D01AE2}" type="pres">
      <dgm:prSet presAssocID="{64FD38ED-1517-4111-BE31-B318EE424D8B}" presName="aSpace" presStyleCnt="0"/>
      <dgm:spPr/>
      <dgm:t>
        <a:bodyPr/>
        <a:lstStyle/>
        <a:p>
          <a:endParaRPr lang="ru-RU"/>
        </a:p>
      </dgm:t>
    </dgm:pt>
    <dgm:pt modelId="{590DE3EC-60FA-41A8-8CF0-E528E908A4EA}" type="pres">
      <dgm:prSet presAssocID="{6D7E1C3A-153E-4DCA-809C-DACDF5B4FE32}" presName="aNode" presStyleLbl="fgAcc1" presStyleIdx="3" presStyleCnt="4" custScaleX="109950" custLinFactNeighborX="6930" custLinFactNeighborY="0">
        <dgm:presLayoutVars>
          <dgm:bulletEnabled val="1"/>
        </dgm:presLayoutVars>
      </dgm:prSet>
      <dgm:spPr/>
      <dgm:t>
        <a:bodyPr/>
        <a:lstStyle/>
        <a:p>
          <a:endParaRPr lang="ru-RU"/>
        </a:p>
      </dgm:t>
    </dgm:pt>
    <dgm:pt modelId="{0F3D0916-9AF1-46D1-B00E-A298A2324294}" type="pres">
      <dgm:prSet presAssocID="{6D7E1C3A-153E-4DCA-809C-DACDF5B4FE32}" presName="aSpace" presStyleCnt="0"/>
      <dgm:spPr/>
      <dgm:t>
        <a:bodyPr/>
        <a:lstStyle/>
        <a:p>
          <a:endParaRPr lang="ru-RU"/>
        </a:p>
      </dgm:t>
    </dgm:pt>
  </dgm:ptLst>
  <dgm:cxnLst>
    <dgm:cxn modelId="{FE50D2F0-F2BC-427A-95A8-345AC0183D30}" srcId="{0B7E62C3-62CF-422F-A84C-481D5A663594}" destId="{694FB812-D8BC-4CD4-8CCE-5C98A203C5B7}" srcOrd="1" destOrd="0" parTransId="{A368D03A-2466-4E55-9286-A85972DEAAC5}" sibTransId="{20961782-781D-4647-B75D-EE1FCC4E9D5C}"/>
    <dgm:cxn modelId="{25BA75D9-B2E4-40A4-9D42-229F789BC055}" type="presOf" srcId="{64FD38ED-1517-4111-BE31-B318EE424D8B}" destId="{C709C5C6-6B62-4498-A063-9DAF2A6AD86C}" srcOrd="0" destOrd="0" presId="urn:microsoft.com/office/officeart/2005/8/layout/pyramid2"/>
    <dgm:cxn modelId="{3F10759F-8F12-44BF-8D8C-BC3AD9026AAD}" srcId="{0B7E62C3-62CF-422F-A84C-481D5A663594}" destId="{64FD38ED-1517-4111-BE31-B318EE424D8B}" srcOrd="2" destOrd="0" parTransId="{1204ED7E-53AA-4B0D-BED3-A4B2A573638B}" sibTransId="{1707576B-B619-4E6E-B26B-C756ECED5996}"/>
    <dgm:cxn modelId="{7D0B4471-B904-4B1D-86BE-B2C53CE835FC}" type="presOf" srcId="{694FB812-D8BC-4CD4-8CCE-5C98A203C5B7}" destId="{A37EE388-E720-4D5A-AB26-646A2D295A5D}" srcOrd="0" destOrd="0" presId="urn:microsoft.com/office/officeart/2005/8/layout/pyramid2"/>
    <dgm:cxn modelId="{880708E4-C496-4A30-A359-B46A274E880D}" type="presOf" srcId="{6D7E1C3A-153E-4DCA-809C-DACDF5B4FE32}" destId="{590DE3EC-60FA-41A8-8CF0-E528E908A4EA}" srcOrd="0" destOrd="0" presId="urn:microsoft.com/office/officeart/2005/8/layout/pyramid2"/>
    <dgm:cxn modelId="{96C58558-B393-4054-80C4-FA84055E4D41}" srcId="{0B7E62C3-62CF-422F-A84C-481D5A663594}" destId="{CD64A7AE-D054-431E-87B4-22E0F9345DAC}" srcOrd="0" destOrd="0" parTransId="{A58F4AF1-203D-420E-BB28-51B03CFCC09F}" sibTransId="{A0774DB0-23E8-424A-9421-CBFB504D6CE4}"/>
    <dgm:cxn modelId="{DEC1B5DC-277D-41C5-A719-8C43CB4B4800}" type="presOf" srcId="{CD64A7AE-D054-431E-87B4-22E0F9345DAC}" destId="{79FED926-EA88-4BB9-83A3-48B321F1A642}" srcOrd="0" destOrd="0" presId="urn:microsoft.com/office/officeart/2005/8/layout/pyramid2"/>
    <dgm:cxn modelId="{94F983A6-3D96-4EA7-A39F-DF9A17C951E1}" srcId="{0B7E62C3-62CF-422F-A84C-481D5A663594}" destId="{6D7E1C3A-153E-4DCA-809C-DACDF5B4FE32}" srcOrd="3" destOrd="0" parTransId="{6F8C9B8D-6BB5-49B3-8645-7B84BAF13CD6}" sibTransId="{2D0CF388-CF43-4D7C-B305-39755C16D7FB}"/>
    <dgm:cxn modelId="{25005F2A-F618-4B65-A9D2-2CADE62407E5}" type="presOf" srcId="{0B7E62C3-62CF-422F-A84C-481D5A663594}" destId="{34947BE8-BDEA-4E02-9045-FD7E70D82E88}" srcOrd="0" destOrd="0" presId="urn:microsoft.com/office/officeart/2005/8/layout/pyramid2"/>
    <dgm:cxn modelId="{BAA35A6E-894A-4457-9207-299C676067AD}" type="presParOf" srcId="{34947BE8-BDEA-4E02-9045-FD7E70D82E88}" destId="{F5F7199A-D664-4638-9972-D446E0A7E7DC}" srcOrd="0" destOrd="0" presId="urn:microsoft.com/office/officeart/2005/8/layout/pyramid2"/>
    <dgm:cxn modelId="{3AE7AED9-268A-46D1-97D4-D5DB254A3669}" type="presParOf" srcId="{34947BE8-BDEA-4E02-9045-FD7E70D82E88}" destId="{9A780ABD-48ED-4A90-A0FD-068A6BFBD796}" srcOrd="1" destOrd="0" presId="urn:microsoft.com/office/officeart/2005/8/layout/pyramid2"/>
    <dgm:cxn modelId="{2A9BB295-026F-4A7E-A4E4-3CDBFF825134}" type="presParOf" srcId="{9A780ABD-48ED-4A90-A0FD-068A6BFBD796}" destId="{79FED926-EA88-4BB9-83A3-48B321F1A642}" srcOrd="0" destOrd="0" presId="urn:microsoft.com/office/officeart/2005/8/layout/pyramid2"/>
    <dgm:cxn modelId="{4890F34C-C146-4EE1-A9DE-AA10F1DE93A2}" type="presParOf" srcId="{9A780ABD-48ED-4A90-A0FD-068A6BFBD796}" destId="{DCB0EF31-BE3B-4514-BB26-ACA88CBE9D19}" srcOrd="1" destOrd="0" presId="urn:microsoft.com/office/officeart/2005/8/layout/pyramid2"/>
    <dgm:cxn modelId="{88A945E6-7858-40A0-910C-2EC76CB74A24}" type="presParOf" srcId="{9A780ABD-48ED-4A90-A0FD-068A6BFBD796}" destId="{A37EE388-E720-4D5A-AB26-646A2D295A5D}" srcOrd="2" destOrd="0" presId="urn:microsoft.com/office/officeart/2005/8/layout/pyramid2"/>
    <dgm:cxn modelId="{AE788BEE-3E93-4E93-AAE3-02930ABA5428}" type="presParOf" srcId="{9A780ABD-48ED-4A90-A0FD-068A6BFBD796}" destId="{0F6D4396-0DA0-456F-8C7B-4D83480E97D8}" srcOrd="3" destOrd="0" presId="urn:microsoft.com/office/officeart/2005/8/layout/pyramid2"/>
    <dgm:cxn modelId="{F2B17697-CE09-4ADE-8E27-D270E291E960}" type="presParOf" srcId="{9A780ABD-48ED-4A90-A0FD-068A6BFBD796}" destId="{C709C5C6-6B62-4498-A063-9DAF2A6AD86C}" srcOrd="4" destOrd="0" presId="urn:microsoft.com/office/officeart/2005/8/layout/pyramid2"/>
    <dgm:cxn modelId="{BD8C07FF-4D58-44AD-8636-3947436C1F0C}" type="presParOf" srcId="{9A780ABD-48ED-4A90-A0FD-068A6BFBD796}" destId="{C70BFDDC-0E98-4DFA-9058-194098D01AE2}" srcOrd="5" destOrd="0" presId="urn:microsoft.com/office/officeart/2005/8/layout/pyramid2"/>
    <dgm:cxn modelId="{3546DB3F-4FA5-42B0-B48E-56EB1AC64EB8}" type="presParOf" srcId="{9A780ABD-48ED-4A90-A0FD-068A6BFBD796}" destId="{590DE3EC-60FA-41A8-8CF0-E528E908A4EA}" srcOrd="6" destOrd="0" presId="urn:microsoft.com/office/officeart/2005/8/layout/pyramid2"/>
    <dgm:cxn modelId="{4B2599FA-5647-4FEC-84D7-18FE63332D6D}" type="presParOf" srcId="{9A780ABD-48ED-4A90-A0FD-068A6BFBD796}" destId="{0F3D0916-9AF1-46D1-B00E-A298A2324294}"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ED4674-9AFE-43CE-845B-D34246B81F5B}" type="doc">
      <dgm:prSet loTypeId="urn:microsoft.com/office/officeart/2008/layout/VerticalCurvedList" loCatId="list" qsTypeId="urn:microsoft.com/office/officeart/2005/8/quickstyle/3d1" qsCatId="3D" csTypeId="urn:microsoft.com/office/officeart/2005/8/colors/accent1_1" csCatId="accent1" phldr="1"/>
      <dgm:spPr/>
      <dgm:t>
        <a:bodyPr/>
        <a:lstStyle/>
        <a:p>
          <a:endParaRPr lang="ru-RU"/>
        </a:p>
      </dgm:t>
    </dgm:pt>
    <dgm:pt modelId="{9BB31D2B-BD49-4925-83D0-70F725BC9346}">
      <dgm:prSet custT="1"/>
      <dgm:spPr/>
      <dgm:t>
        <a:bodyPr/>
        <a:lstStyle/>
        <a:p>
          <a:pPr rtl="0"/>
          <a:r>
            <a:rPr lang="uz-Cyrl-UZ" sz="1400" b="1" dirty="0" smtClean="0">
              <a:solidFill>
                <a:srgbClr val="245A8C"/>
              </a:solidFill>
              <a:latin typeface="Arial" panose="020B0604020202020204" pitchFamily="34" charset="0"/>
              <a:cs typeface="Arial" panose="020B0604020202020204" pitchFamily="34" charset="0"/>
            </a:rPr>
            <a:t>Сайловчиларнинг ягона </a:t>
          </a:r>
          <a:r>
            <a:rPr lang="uz-Cyrl-UZ" sz="1400" b="1" dirty="0" smtClean="0">
              <a:solidFill>
                <a:srgbClr val="245A8C"/>
              </a:solidFill>
              <a:latin typeface="Arial" panose="020B0604020202020204" pitchFamily="34" charset="0"/>
              <a:cs typeface="Arial" panose="020B0604020202020204" pitchFamily="34" charset="0"/>
            </a:rPr>
            <a:t>электрон рўйхатини юритиш тартиби қонунан тартибга солинди;</a:t>
          </a:r>
          <a:endParaRPr lang="ru-RU" sz="1400" dirty="0">
            <a:solidFill>
              <a:srgbClr val="245A8C"/>
            </a:solidFill>
            <a:latin typeface="Arial" panose="020B0604020202020204" pitchFamily="34" charset="0"/>
            <a:cs typeface="Arial" panose="020B0604020202020204" pitchFamily="34" charset="0"/>
          </a:endParaRPr>
        </a:p>
      </dgm:t>
    </dgm:pt>
    <dgm:pt modelId="{EBA29D5E-BE9B-4721-9DE8-EEB822EE39FB}" type="parTrans" cxnId="{4CFE8BB3-B57C-4479-B7D2-69037CD4A63B}">
      <dgm:prSet/>
      <dgm:spPr/>
      <dgm:t>
        <a:bodyPr/>
        <a:lstStyle/>
        <a:p>
          <a:endParaRPr lang="ru-RU" sz="3200">
            <a:solidFill>
              <a:srgbClr val="0039AC"/>
            </a:solidFill>
          </a:endParaRPr>
        </a:p>
      </dgm:t>
    </dgm:pt>
    <dgm:pt modelId="{F5085B78-72FA-42C8-A857-EE52C1BA5981}" type="sibTrans" cxnId="{4CFE8BB3-B57C-4479-B7D2-69037CD4A63B}">
      <dgm:prSet/>
      <dgm:spPr/>
      <dgm:t>
        <a:bodyPr/>
        <a:lstStyle/>
        <a:p>
          <a:endParaRPr lang="ru-RU" sz="3200">
            <a:solidFill>
              <a:srgbClr val="0039AC"/>
            </a:solidFill>
          </a:endParaRPr>
        </a:p>
      </dgm:t>
    </dgm:pt>
    <dgm:pt modelId="{0D75777C-02CB-4F54-9EBB-C0169DEBBAFC}">
      <dgm:prSet custT="1"/>
      <dgm:spPr/>
      <dgm:t>
        <a:bodyPr/>
        <a:lstStyle/>
        <a:p>
          <a:pPr rtl="0"/>
          <a:r>
            <a:rPr lang="uz-Cyrl-UZ" sz="1400" b="1" dirty="0" smtClean="0">
              <a:solidFill>
                <a:srgbClr val="245A8C"/>
              </a:solidFill>
              <a:latin typeface="Arial" panose="020B0604020202020204" pitchFamily="34" charset="0"/>
              <a:cs typeface="Arial" panose="020B0604020202020204" pitchFamily="34" charset="0"/>
            </a:rPr>
            <a:t>сайлов бюллетенидаги бўш квадрат ичига сайловчилар томонидан номзодга ёқлаб овоз беришда бир қанча белгилар </a:t>
          </a:r>
          <a:r>
            <a:rPr lang="ru-RU" sz="1400" b="1" dirty="0" smtClean="0">
              <a:solidFill>
                <a:srgbClr val="245A8C"/>
              </a:solidFill>
              <a:latin typeface="Arial" panose="020B0604020202020204" pitchFamily="34" charset="0"/>
              <a:cs typeface="Arial" panose="020B0604020202020204" pitchFamily="34" charset="0"/>
            </a:rPr>
            <a:t>(+, √, Х) </a:t>
          </a:r>
          <a:r>
            <a:rPr lang="ru-RU" sz="1400" b="1" dirty="0" err="1" smtClean="0">
              <a:solidFill>
                <a:srgbClr val="245A8C"/>
              </a:solidFill>
              <a:latin typeface="Arial" panose="020B0604020202020204" pitchFamily="34" charset="0"/>
              <a:cs typeface="Arial" panose="020B0604020202020204" pitchFamily="34" charset="0"/>
            </a:rPr>
            <a:t>қўйиш</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имконияти</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берилди</a:t>
          </a:r>
          <a:r>
            <a:rPr lang="ru-RU" sz="1400" b="1" dirty="0" smtClean="0">
              <a:solidFill>
                <a:srgbClr val="245A8C"/>
              </a:solidFill>
              <a:latin typeface="Arial" panose="020B0604020202020204" pitchFamily="34" charset="0"/>
              <a:cs typeface="Arial" panose="020B0604020202020204" pitchFamily="34" charset="0"/>
            </a:rPr>
            <a:t>;</a:t>
          </a:r>
          <a:endParaRPr lang="ru-RU" sz="1400" dirty="0">
            <a:solidFill>
              <a:srgbClr val="245A8C"/>
            </a:solidFill>
            <a:latin typeface="Arial" panose="020B0604020202020204" pitchFamily="34" charset="0"/>
            <a:cs typeface="Arial" panose="020B0604020202020204" pitchFamily="34" charset="0"/>
          </a:endParaRPr>
        </a:p>
      </dgm:t>
    </dgm:pt>
    <dgm:pt modelId="{9922CED8-70BE-438F-AE27-EDB3479E5231}" type="parTrans" cxnId="{9F1F22DE-80A3-4468-BEEC-00095AE6D861}">
      <dgm:prSet/>
      <dgm:spPr/>
      <dgm:t>
        <a:bodyPr/>
        <a:lstStyle/>
        <a:p>
          <a:endParaRPr lang="ru-RU" sz="3200">
            <a:solidFill>
              <a:srgbClr val="0039AC"/>
            </a:solidFill>
          </a:endParaRPr>
        </a:p>
      </dgm:t>
    </dgm:pt>
    <dgm:pt modelId="{491758F1-8A9B-4159-895D-32552B28B562}" type="sibTrans" cxnId="{9F1F22DE-80A3-4468-BEEC-00095AE6D861}">
      <dgm:prSet/>
      <dgm:spPr/>
      <dgm:t>
        <a:bodyPr/>
        <a:lstStyle/>
        <a:p>
          <a:endParaRPr lang="ru-RU" sz="3200">
            <a:solidFill>
              <a:srgbClr val="0039AC"/>
            </a:solidFill>
          </a:endParaRPr>
        </a:p>
      </dgm:t>
    </dgm:pt>
    <dgm:pt modelId="{C2417117-2C87-447E-A1D2-A109081A5CCE}">
      <dgm:prSet custT="1"/>
      <dgm:spPr/>
      <dgm:t>
        <a:bodyPr/>
        <a:lstStyle/>
        <a:p>
          <a:pPr rtl="0"/>
          <a:r>
            <a:rPr lang="uz-Cyrl-UZ" sz="1400" b="1" dirty="0" smtClean="0">
              <a:solidFill>
                <a:srgbClr val="245A8C"/>
              </a:solidFill>
              <a:latin typeface="Arial" panose="020B0604020202020204" pitchFamily="34" charset="0"/>
              <a:cs typeface="Arial" panose="020B0604020202020204" pitchFamily="34" charset="0"/>
            </a:rPr>
            <a:t>муддатидан олдин сайлов ва сайлов куни овоз бериш учун мўлжалланган</a:t>
          </a:r>
          <a:r>
            <a:rPr lang="en-US" sz="1400" b="1" dirty="0" smtClean="0">
              <a:solidFill>
                <a:srgbClr val="245A8C"/>
              </a:solidFill>
              <a:latin typeface="Arial" panose="020B0604020202020204" pitchFamily="34" charset="0"/>
              <a:cs typeface="Arial" panose="020B0604020202020204" pitchFamily="34" charset="0"/>
            </a:rPr>
            <a:t> </a:t>
          </a:r>
          <a:r>
            <a:rPr lang="uz-Cyrl-UZ" sz="1400" b="1" dirty="0" smtClean="0">
              <a:solidFill>
                <a:srgbClr val="245A8C"/>
              </a:solidFill>
              <a:latin typeface="Arial" panose="020B0604020202020204" pitchFamily="34" charset="0"/>
              <a:cs typeface="Arial" panose="020B0604020202020204" pitchFamily="34" charset="0"/>
            </a:rPr>
            <a:t>Сайлов бюллетенини жорий қилиш билан “сайлов варақаси” тушунчаси чиқариб ташланди;</a:t>
          </a:r>
          <a:endParaRPr lang="ru-RU" sz="1400" dirty="0">
            <a:solidFill>
              <a:srgbClr val="245A8C"/>
            </a:solidFill>
            <a:latin typeface="Arial" panose="020B0604020202020204" pitchFamily="34" charset="0"/>
            <a:cs typeface="Arial" panose="020B0604020202020204" pitchFamily="34" charset="0"/>
          </a:endParaRPr>
        </a:p>
      </dgm:t>
    </dgm:pt>
    <dgm:pt modelId="{EC06170B-3D54-4AF3-A0E2-E096738FA7C4}" type="parTrans" cxnId="{F1F16E92-8F4A-464E-92DA-442F98C7C902}">
      <dgm:prSet/>
      <dgm:spPr/>
      <dgm:t>
        <a:bodyPr/>
        <a:lstStyle/>
        <a:p>
          <a:endParaRPr lang="ru-RU" sz="3200">
            <a:solidFill>
              <a:srgbClr val="0039AC"/>
            </a:solidFill>
          </a:endParaRPr>
        </a:p>
      </dgm:t>
    </dgm:pt>
    <dgm:pt modelId="{AB68440F-EA44-4F32-9BFC-7EA403B8BDE2}" type="sibTrans" cxnId="{F1F16E92-8F4A-464E-92DA-442F98C7C902}">
      <dgm:prSet/>
      <dgm:spPr/>
      <dgm:t>
        <a:bodyPr/>
        <a:lstStyle/>
        <a:p>
          <a:endParaRPr lang="ru-RU" sz="3200">
            <a:solidFill>
              <a:srgbClr val="0039AC"/>
            </a:solidFill>
          </a:endParaRPr>
        </a:p>
      </dgm:t>
    </dgm:pt>
    <dgm:pt modelId="{96DC68BD-FCEA-483F-BA44-0EA4FA824E3E}">
      <dgm:prSet custT="1"/>
      <dgm:spPr/>
      <dgm:t>
        <a:bodyPr/>
        <a:lstStyle/>
        <a:p>
          <a:pPr rtl="0"/>
          <a:r>
            <a:rPr lang="uz-Cyrl-UZ" sz="1400" b="1" dirty="0" smtClean="0">
              <a:solidFill>
                <a:srgbClr val="245A8C"/>
              </a:solidFill>
              <a:latin typeface="Arial" panose="020B0604020202020204" pitchFamily="34" charset="0"/>
              <a:cs typeface="Arial" panose="020B0604020202020204" pitchFamily="34" charset="0"/>
            </a:rPr>
            <a:t>сайловларни ташкил этиш, ўтказиш ва якунларни сарҳисоб қилиш бўйича фуқаролар билан ишлаш тартиби киритилди;</a:t>
          </a:r>
          <a:endParaRPr lang="ru-RU" sz="1400" dirty="0">
            <a:solidFill>
              <a:srgbClr val="245A8C"/>
            </a:solidFill>
            <a:latin typeface="Arial" panose="020B0604020202020204" pitchFamily="34" charset="0"/>
            <a:cs typeface="Arial" panose="020B0604020202020204" pitchFamily="34" charset="0"/>
          </a:endParaRPr>
        </a:p>
      </dgm:t>
    </dgm:pt>
    <dgm:pt modelId="{ED5232B2-CC47-4DDB-9B09-5E3DF8B84510}" type="parTrans" cxnId="{E238584C-A7DB-4DFC-AA60-B8423E563A34}">
      <dgm:prSet/>
      <dgm:spPr/>
      <dgm:t>
        <a:bodyPr/>
        <a:lstStyle/>
        <a:p>
          <a:endParaRPr lang="ru-RU" sz="3200">
            <a:solidFill>
              <a:srgbClr val="0039AC"/>
            </a:solidFill>
          </a:endParaRPr>
        </a:p>
      </dgm:t>
    </dgm:pt>
    <dgm:pt modelId="{0CC9C597-666A-4078-8327-B169F4860DE3}" type="sibTrans" cxnId="{E238584C-A7DB-4DFC-AA60-B8423E563A34}">
      <dgm:prSet/>
      <dgm:spPr/>
      <dgm:t>
        <a:bodyPr/>
        <a:lstStyle/>
        <a:p>
          <a:endParaRPr lang="ru-RU" sz="3200">
            <a:solidFill>
              <a:srgbClr val="0039AC"/>
            </a:solidFill>
          </a:endParaRPr>
        </a:p>
      </dgm:t>
    </dgm:pt>
    <dgm:pt modelId="{667E54BE-4E31-4149-8CFF-D4258B7EA8D6}">
      <dgm:prSet custT="1"/>
      <dgm:spPr/>
      <dgm:t>
        <a:bodyPr/>
        <a:lstStyle/>
        <a:p>
          <a:pPr rtl="0"/>
          <a:r>
            <a:rPr lang="uz-Cyrl-UZ" sz="1400" b="1" dirty="0" smtClean="0">
              <a:solidFill>
                <a:srgbClr val="245A8C"/>
              </a:solidFill>
              <a:latin typeface="Arial" panose="020B0604020202020204" pitchFamily="34" charset="0"/>
              <a:cs typeface="Arial" panose="020B0604020202020204" pitchFamily="34" charset="0"/>
            </a:rPr>
            <a:t>фуқароларнинг ўзини ўзи бошқариш органларига сайловларда кузатувчи сифатида иштирок этиш ҳуқуқи берилди;</a:t>
          </a:r>
          <a:endParaRPr lang="ru-RU" sz="1400" dirty="0">
            <a:solidFill>
              <a:srgbClr val="245A8C"/>
            </a:solidFill>
            <a:latin typeface="Arial" panose="020B0604020202020204" pitchFamily="34" charset="0"/>
            <a:cs typeface="Arial" panose="020B0604020202020204" pitchFamily="34" charset="0"/>
          </a:endParaRPr>
        </a:p>
      </dgm:t>
    </dgm:pt>
    <dgm:pt modelId="{06A7F3D3-9104-47D5-BBC4-17C1F2581923}" type="parTrans" cxnId="{D03CCF0D-B886-45D1-8576-983D185546C1}">
      <dgm:prSet/>
      <dgm:spPr/>
      <dgm:t>
        <a:bodyPr/>
        <a:lstStyle/>
        <a:p>
          <a:endParaRPr lang="ru-RU" sz="3200">
            <a:solidFill>
              <a:srgbClr val="0039AC"/>
            </a:solidFill>
          </a:endParaRPr>
        </a:p>
      </dgm:t>
    </dgm:pt>
    <dgm:pt modelId="{8BE720D8-456C-41FC-AD3E-798744971986}" type="sibTrans" cxnId="{D03CCF0D-B886-45D1-8576-983D185546C1}">
      <dgm:prSet/>
      <dgm:spPr/>
      <dgm:t>
        <a:bodyPr/>
        <a:lstStyle/>
        <a:p>
          <a:endParaRPr lang="ru-RU" sz="3200">
            <a:solidFill>
              <a:srgbClr val="0039AC"/>
            </a:solidFill>
          </a:endParaRPr>
        </a:p>
      </dgm:t>
    </dgm:pt>
    <dgm:pt modelId="{56DDBE35-D7B3-4B63-8F51-E207AE9D0075}">
      <dgm:prSet custT="1"/>
      <dgm:spPr/>
      <dgm:t>
        <a:bodyPr/>
        <a:lstStyle/>
        <a:p>
          <a:pPr rtl="0"/>
          <a:r>
            <a:rPr lang="uz-Cyrl-UZ" sz="1400" b="1" dirty="0" smtClean="0">
              <a:solidFill>
                <a:srgbClr val="245A8C"/>
              </a:solidFill>
              <a:latin typeface="Arial" panose="020B0604020202020204" pitchFamily="34" charset="0"/>
              <a:cs typeface="Arial" panose="020B0604020202020204" pitchFamily="34" charset="0"/>
            </a:rPr>
            <a:t>сайлов участкаларида участка сайлов комиссиясининг овозларни санаш тўғрисидаги баённомасини зудлик билан жамоатчилик муҳокамаси учун</a:t>
          </a:r>
          <a:r>
            <a:rPr lang="en-US" sz="1400" b="1" dirty="0" smtClean="0">
              <a:solidFill>
                <a:srgbClr val="245A8C"/>
              </a:solidFill>
              <a:latin typeface="Arial" panose="020B0604020202020204" pitchFamily="34" charset="0"/>
              <a:cs typeface="Arial" panose="020B0604020202020204" pitchFamily="34" charset="0"/>
            </a:rPr>
            <a:t> </a:t>
          </a:r>
          <a:r>
            <a:rPr lang="uz-Cyrl-UZ" sz="1400" b="1" dirty="0" smtClean="0">
              <a:solidFill>
                <a:srgbClr val="245A8C"/>
              </a:solidFill>
              <a:latin typeface="Arial" panose="020B0604020202020204" pitchFamily="34" charset="0"/>
              <a:cs typeface="Arial" panose="020B0604020202020204" pitchFamily="34" charset="0"/>
            </a:rPr>
            <a:t>48 соатдан кам бўлмаган вақтга илиб қўйиш тартиби ўрнатилди;</a:t>
          </a:r>
          <a:endParaRPr lang="ru-RU" sz="1400" dirty="0">
            <a:solidFill>
              <a:srgbClr val="245A8C"/>
            </a:solidFill>
            <a:latin typeface="Arial" panose="020B0604020202020204" pitchFamily="34" charset="0"/>
            <a:cs typeface="Arial" panose="020B0604020202020204" pitchFamily="34" charset="0"/>
          </a:endParaRPr>
        </a:p>
      </dgm:t>
    </dgm:pt>
    <dgm:pt modelId="{1CE90687-A941-4162-A556-BF710B2C9AD4}" type="parTrans" cxnId="{DFE243CA-528B-4868-90FC-2CABAAF07894}">
      <dgm:prSet/>
      <dgm:spPr/>
      <dgm:t>
        <a:bodyPr/>
        <a:lstStyle/>
        <a:p>
          <a:endParaRPr lang="ru-RU" sz="3200">
            <a:solidFill>
              <a:srgbClr val="0039AC"/>
            </a:solidFill>
          </a:endParaRPr>
        </a:p>
      </dgm:t>
    </dgm:pt>
    <dgm:pt modelId="{F34B5A1B-ADD7-4DEF-AF25-7BE1E1F9BBFC}" type="sibTrans" cxnId="{DFE243CA-528B-4868-90FC-2CABAAF07894}">
      <dgm:prSet/>
      <dgm:spPr/>
      <dgm:t>
        <a:bodyPr/>
        <a:lstStyle/>
        <a:p>
          <a:endParaRPr lang="ru-RU" sz="3200">
            <a:solidFill>
              <a:srgbClr val="0039AC"/>
            </a:solidFill>
          </a:endParaRPr>
        </a:p>
      </dgm:t>
    </dgm:pt>
    <dgm:pt modelId="{F49D1EE9-F1B9-4221-B4E8-CF375822692F}">
      <dgm:prSet custT="1"/>
      <dgm:spPr/>
      <dgm:t>
        <a:bodyPr/>
        <a:lstStyle/>
        <a:p>
          <a:pPr rtl="0"/>
          <a:r>
            <a:rPr lang="ru-RU" sz="1400" b="1" dirty="0" err="1" smtClean="0">
              <a:solidFill>
                <a:srgbClr val="245A8C"/>
              </a:solidFill>
              <a:latin typeface="Arial" panose="020B0604020202020204" pitchFamily="34" charset="0"/>
              <a:cs typeface="Arial" panose="020B0604020202020204" pitchFamily="34" charset="0"/>
            </a:rPr>
            <a:t>номзодлар</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ишончли</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вакилларининг</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Ўзбекистон</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Республикаси</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ҳудуди</a:t>
          </a:r>
          <a:r>
            <a:rPr lang="uz-Cyrl-UZ" sz="1400" b="1" dirty="0" smtClean="0">
              <a:solidFill>
                <a:srgbClr val="245A8C"/>
              </a:solidFill>
              <a:latin typeface="Arial" panose="020B0604020202020204" pitchFamily="34" charset="0"/>
              <a:cs typeface="Arial" panose="020B0604020202020204" pitchFamily="34" charset="0"/>
            </a:rPr>
            <a:t> доираси</a:t>
          </a:r>
          <a:r>
            <a:rPr lang="ru-RU" sz="1400" b="1" dirty="0" smtClean="0">
              <a:solidFill>
                <a:srgbClr val="245A8C"/>
              </a:solidFill>
              <a:latin typeface="Arial" panose="020B0604020202020204" pitchFamily="34" charset="0"/>
              <a:cs typeface="Arial" panose="020B0604020202020204" pitchFamily="34" charset="0"/>
            </a:rPr>
            <a:t>да</a:t>
          </a:r>
          <a:r>
            <a:rPr lang="uz-Cyrl-UZ" sz="1400" b="1" dirty="0" smtClean="0">
              <a:solidFill>
                <a:srgbClr val="245A8C"/>
              </a:solidFill>
              <a:latin typeface="Arial" panose="020B0604020202020204" pitchFamily="34" charset="0"/>
              <a:cs typeface="Arial" panose="020B0604020202020204" pitchFamily="34" charset="0"/>
            </a:rPr>
            <a:t>ги</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сафар</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харажатларини</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сайловни</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ўтказиш</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учун</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ажратилган</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маблағлар</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ҳисобидан</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тўлаш</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тартиби</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жорий</a:t>
          </a:r>
          <a:r>
            <a:rPr lang="ru-RU" sz="1400" b="1" dirty="0" smtClean="0">
              <a:solidFill>
                <a:srgbClr val="245A8C"/>
              </a:solidFill>
              <a:latin typeface="Arial" panose="020B0604020202020204" pitchFamily="34" charset="0"/>
              <a:cs typeface="Arial" panose="020B0604020202020204" pitchFamily="34" charset="0"/>
            </a:rPr>
            <a:t> </a:t>
          </a:r>
          <a:r>
            <a:rPr lang="ru-RU" sz="1400" b="1" dirty="0" err="1" smtClean="0">
              <a:solidFill>
                <a:srgbClr val="245A8C"/>
              </a:solidFill>
              <a:latin typeface="Arial" panose="020B0604020202020204" pitchFamily="34" charset="0"/>
              <a:cs typeface="Arial" panose="020B0604020202020204" pitchFamily="34" charset="0"/>
            </a:rPr>
            <a:t>қилинди</a:t>
          </a:r>
          <a:r>
            <a:rPr lang="ru-RU" sz="1400" b="1" dirty="0" smtClean="0">
              <a:solidFill>
                <a:srgbClr val="245A8C"/>
              </a:solidFill>
              <a:latin typeface="Arial" panose="020B0604020202020204" pitchFamily="34" charset="0"/>
              <a:cs typeface="Arial" panose="020B0604020202020204" pitchFamily="34" charset="0"/>
            </a:rPr>
            <a:t>.</a:t>
          </a:r>
          <a:endParaRPr lang="ru-RU" sz="1400" dirty="0">
            <a:solidFill>
              <a:srgbClr val="245A8C"/>
            </a:solidFill>
            <a:latin typeface="Arial" panose="020B0604020202020204" pitchFamily="34" charset="0"/>
            <a:cs typeface="Arial" panose="020B0604020202020204" pitchFamily="34" charset="0"/>
          </a:endParaRPr>
        </a:p>
      </dgm:t>
    </dgm:pt>
    <dgm:pt modelId="{F1777ECA-AD25-4150-8283-9BE0DFF3CABA}" type="parTrans" cxnId="{5DDE1427-A7E0-4EB1-BEF4-55FB1EDBB3AC}">
      <dgm:prSet/>
      <dgm:spPr/>
      <dgm:t>
        <a:bodyPr/>
        <a:lstStyle/>
        <a:p>
          <a:endParaRPr lang="ru-RU" sz="3200">
            <a:solidFill>
              <a:srgbClr val="0039AC"/>
            </a:solidFill>
          </a:endParaRPr>
        </a:p>
      </dgm:t>
    </dgm:pt>
    <dgm:pt modelId="{171703F8-BE5F-4458-925E-7AA41758170D}" type="sibTrans" cxnId="{5DDE1427-A7E0-4EB1-BEF4-55FB1EDBB3AC}">
      <dgm:prSet/>
      <dgm:spPr/>
      <dgm:t>
        <a:bodyPr/>
        <a:lstStyle/>
        <a:p>
          <a:endParaRPr lang="ru-RU" sz="3200">
            <a:solidFill>
              <a:srgbClr val="0039AC"/>
            </a:solidFill>
          </a:endParaRPr>
        </a:p>
      </dgm:t>
    </dgm:pt>
    <dgm:pt modelId="{0F25F454-93EA-46F4-BA11-C4DCE4E6C885}" type="pres">
      <dgm:prSet presAssocID="{B7ED4674-9AFE-43CE-845B-D34246B81F5B}" presName="Name0" presStyleCnt="0">
        <dgm:presLayoutVars>
          <dgm:chMax val="7"/>
          <dgm:chPref val="7"/>
          <dgm:dir/>
        </dgm:presLayoutVars>
      </dgm:prSet>
      <dgm:spPr/>
      <dgm:t>
        <a:bodyPr/>
        <a:lstStyle/>
        <a:p>
          <a:endParaRPr lang="ru-RU"/>
        </a:p>
      </dgm:t>
    </dgm:pt>
    <dgm:pt modelId="{31A0368A-4DC4-4F74-8E49-D3CA217AD6DD}" type="pres">
      <dgm:prSet presAssocID="{B7ED4674-9AFE-43CE-845B-D34246B81F5B}" presName="Name1" presStyleCnt="0"/>
      <dgm:spPr/>
      <dgm:t>
        <a:bodyPr/>
        <a:lstStyle/>
        <a:p>
          <a:endParaRPr lang="ru-RU"/>
        </a:p>
      </dgm:t>
    </dgm:pt>
    <dgm:pt modelId="{E823A832-53E9-4B4C-B359-007662FB1C96}" type="pres">
      <dgm:prSet presAssocID="{B7ED4674-9AFE-43CE-845B-D34246B81F5B}" presName="cycle" presStyleCnt="0"/>
      <dgm:spPr/>
      <dgm:t>
        <a:bodyPr/>
        <a:lstStyle/>
        <a:p>
          <a:endParaRPr lang="ru-RU"/>
        </a:p>
      </dgm:t>
    </dgm:pt>
    <dgm:pt modelId="{82000706-CB48-41AC-B47F-67941C530C8B}" type="pres">
      <dgm:prSet presAssocID="{B7ED4674-9AFE-43CE-845B-D34246B81F5B}" presName="srcNode" presStyleLbl="node1" presStyleIdx="0" presStyleCnt="7"/>
      <dgm:spPr/>
      <dgm:t>
        <a:bodyPr/>
        <a:lstStyle/>
        <a:p>
          <a:endParaRPr lang="ru-RU"/>
        </a:p>
      </dgm:t>
    </dgm:pt>
    <dgm:pt modelId="{2944F08C-4DD3-4290-B4C5-8114B1137DBF}" type="pres">
      <dgm:prSet presAssocID="{B7ED4674-9AFE-43CE-845B-D34246B81F5B}" presName="conn" presStyleLbl="parChTrans1D2" presStyleIdx="0" presStyleCnt="1"/>
      <dgm:spPr/>
      <dgm:t>
        <a:bodyPr/>
        <a:lstStyle/>
        <a:p>
          <a:endParaRPr lang="ru-RU"/>
        </a:p>
      </dgm:t>
    </dgm:pt>
    <dgm:pt modelId="{ACD9538E-141D-4F8F-A3D4-4713EDF7C3AA}" type="pres">
      <dgm:prSet presAssocID="{B7ED4674-9AFE-43CE-845B-D34246B81F5B}" presName="extraNode" presStyleLbl="node1" presStyleIdx="0" presStyleCnt="7"/>
      <dgm:spPr/>
      <dgm:t>
        <a:bodyPr/>
        <a:lstStyle/>
        <a:p>
          <a:endParaRPr lang="ru-RU"/>
        </a:p>
      </dgm:t>
    </dgm:pt>
    <dgm:pt modelId="{8B61F5BA-69D9-4BA6-AA6E-977210062161}" type="pres">
      <dgm:prSet presAssocID="{B7ED4674-9AFE-43CE-845B-D34246B81F5B}" presName="dstNode" presStyleLbl="node1" presStyleIdx="0" presStyleCnt="7"/>
      <dgm:spPr/>
      <dgm:t>
        <a:bodyPr/>
        <a:lstStyle/>
        <a:p>
          <a:endParaRPr lang="ru-RU"/>
        </a:p>
      </dgm:t>
    </dgm:pt>
    <dgm:pt modelId="{D317EB58-B0E2-44F7-82BB-0ABD2EC1CE16}" type="pres">
      <dgm:prSet presAssocID="{9BB31D2B-BD49-4925-83D0-70F725BC9346}" presName="text_1" presStyleLbl="node1" presStyleIdx="0" presStyleCnt="7">
        <dgm:presLayoutVars>
          <dgm:bulletEnabled val="1"/>
        </dgm:presLayoutVars>
      </dgm:prSet>
      <dgm:spPr/>
      <dgm:t>
        <a:bodyPr/>
        <a:lstStyle/>
        <a:p>
          <a:endParaRPr lang="ru-RU"/>
        </a:p>
      </dgm:t>
    </dgm:pt>
    <dgm:pt modelId="{A8D5B1AF-ED70-49C2-9F9E-CFDEA3C9C6D1}" type="pres">
      <dgm:prSet presAssocID="{9BB31D2B-BD49-4925-83D0-70F725BC9346}" presName="accent_1" presStyleCnt="0"/>
      <dgm:spPr/>
      <dgm:t>
        <a:bodyPr/>
        <a:lstStyle/>
        <a:p>
          <a:endParaRPr lang="ru-RU"/>
        </a:p>
      </dgm:t>
    </dgm:pt>
    <dgm:pt modelId="{168DB273-24EA-4E7C-9DC1-98E2027E4F9F}" type="pres">
      <dgm:prSet presAssocID="{9BB31D2B-BD49-4925-83D0-70F725BC9346}" presName="accentRepeatNode" presStyleLbl="solidFgAcc1" presStyleIdx="0" presStyleCnt="7"/>
      <dgm:spPr/>
      <dgm:t>
        <a:bodyPr/>
        <a:lstStyle/>
        <a:p>
          <a:endParaRPr lang="ru-RU"/>
        </a:p>
      </dgm:t>
    </dgm:pt>
    <dgm:pt modelId="{B7A9250B-2CAC-4756-8A31-DF5DCE2FBC82}" type="pres">
      <dgm:prSet presAssocID="{0D75777C-02CB-4F54-9EBB-C0169DEBBAFC}" presName="text_2" presStyleLbl="node1" presStyleIdx="1" presStyleCnt="7">
        <dgm:presLayoutVars>
          <dgm:bulletEnabled val="1"/>
        </dgm:presLayoutVars>
      </dgm:prSet>
      <dgm:spPr/>
      <dgm:t>
        <a:bodyPr/>
        <a:lstStyle/>
        <a:p>
          <a:endParaRPr lang="ru-RU"/>
        </a:p>
      </dgm:t>
    </dgm:pt>
    <dgm:pt modelId="{789D5189-7AC5-4428-87DD-379E4997AE14}" type="pres">
      <dgm:prSet presAssocID="{0D75777C-02CB-4F54-9EBB-C0169DEBBAFC}" presName="accent_2" presStyleCnt="0"/>
      <dgm:spPr/>
      <dgm:t>
        <a:bodyPr/>
        <a:lstStyle/>
        <a:p>
          <a:endParaRPr lang="ru-RU"/>
        </a:p>
      </dgm:t>
    </dgm:pt>
    <dgm:pt modelId="{8D0D4C93-DCD2-4EB2-8917-1E30A519EA51}" type="pres">
      <dgm:prSet presAssocID="{0D75777C-02CB-4F54-9EBB-C0169DEBBAFC}" presName="accentRepeatNode" presStyleLbl="solidFgAcc1" presStyleIdx="1" presStyleCnt="7"/>
      <dgm:spPr/>
      <dgm:t>
        <a:bodyPr/>
        <a:lstStyle/>
        <a:p>
          <a:endParaRPr lang="ru-RU"/>
        </a:p>
      </dgm:t>
    </dgm:pt>
    <dgm:pt modelId="{FC57C310-7AB4-4D71-B4DD-B46F82B22FA2}" type="pres">
      <dgm:prSet presAssocID="{C2417117-2C87-447E-A1D2-A109081A5CCE}" presName="text_3" presStyleLbl="node1" presStyleIdx="2" presStyleCnt="7" custScaleY="127271">
        <dgm:presLayoutVars>
          <dgm:bulletEnabled val="1"/>
        </dgm:presLayoutVars>
      </dgm:prSet>
      <dgm:spPr/>
      <dgm:t>
        <a:bodyPr/>
        <a:lstStyle/>
        <a:p>
          <a:endParaRPr lang="ru-RU"/>
        </a:p>
      </dgm:t>
    </dgm:pt>
    <dgm:pt modelId="{1F778864-2C31-4A23-AFF3-F911405904CC}" type="pres">
      <dgm:prSet presAssocID="{C2417117-2C87-447E-A1D2-A109081A5CCE}" presName="accent_3" presStyleCnt="0"/>
      <dgm:spPr/>
      <dgm:t>
        <a:bodyPr/>
        <a:lstStyle/>
        <a:p>
          <a:endParaRPr lang="ru-RU"/>
        </a:p>
      </dgm:t>
    </dgm:pt>
    <dgm:pt modelId="{7B3FA26E-E0D3-4B6E-8656-061157E23058}" type="pres">
      <dgm:prSet presAssocID="{C2417117-2C87-447E-A1D2-A109081A5CCE}" presName="accentRepeatNode" presStyleLbl="solidFgAcc1" presStyleIdx="2" presStyleCnt="7"/>
      <dgm:spPr/>
      <dgm:t>
        <a:bodyPr/>
        <a:lstStyle/>
        <a:p>
          <a:endParaRPr lang="ru-RU"/>
        </a:p>
      </dgm:t>
    </dgm:pt>
    <dgm:pt modelId="{F910E8F7-AB2C-41D6-A32F-0F5C5B6D35E9}" type="pres">
      <dgm:prSet presAssocID="{96DC68BD-FCEA-483F-BA44-0EA4FA824E3E}" presName="text_4" presStyleLbl="node1" presStyleIdx="3" presStyleCnt="7">
        <dgm:presLayoutVars>
          <dgm:bulletEnabled val="1"/>
        </dgm:presLayoutVars>
      </dgm:prSet>
      <dgm:spPr/>
      <dgm:t>
        <a:bodyPr/>
        <a:lstStyle/>
        <a:p>
          <a:endParaRPr lang="ru-RU"/>
        </a:p>
      </dgm:t>
    </dgm:pt>
    <dgm:pt modelId="{C347731B-1D05-4500-92D6-C1FFA76E4D1D}" type="pres">
      <dgm:prSet presAssocID="{96DC68BD-FCEA-483F-BA44-0EA4FA824E3E}" presName="accent_4" presStyleCnt="0"/>
      <dgm:spPr/>
      <dgm:t>
        <a:bodyPr/>
        <a:lstStyle/>
        <a:p>
          <a:endParaRPr lang="ru-RU"/>
        </a:p>
      </dgm:t>
    </dgm:pt>
    <dgm:pt modelId="{FD676F75-4949-4BDD-8656-E1B4A4EFB4DB}" type="pres">
      <dgm:prSet presAssocID="{96DC68BD-FCEA-483F-BA44-0EA4FA824E3E}" presName="accentRepeatNode" presStyleLbl="solidFgAcc1" presStyleIdx="3" presStyleCnt="7"/>
      <dgm:spPr/>
      <dgm:t>
        <a:bodyPr/>
        <a:lstStyle/>
        <a:p>
          <a:endParaRPr lang="ru-RU"/>
        </a:p>
      </dgm:t>
    </dgm:pt>
    <dgm:pt modelId="{E1CD629C-3593-4DBB-80B0-C62333FAF3A3}" type="pres">
      <dgm:prSet presAssocID="{667E54BE-4E31-4149-8CFF-D4258B7EA8D6}" presName="text_5" presStyleLbl="node1" presStyleIdx="4" presStyleCnt="7">
        <dgm:presLayoutVars>
          <dgm:bulletEnabled val="1"/>
        </dgm:presLayoutVars>
      </dgm:prSet>
      <dgm:spPr/>
      <dgm:t>
        <a:bodyPr/>
        <a:lstStyle/>
        <a:p>
          <a:endParaRPr lang="ru-RU"/>
        </a:p>
      </dgm:t>
    </dgm:pt>
    <dgm:pt modelId="{B328A028-25D5-46AD-8874-5F067E10C096}" type="pres">
      <dgm:prSet presAssocID="{667E54BE-4E31-4149-8CFF-D4258B7EA8D6}" presName="accent_5" presStyleCnt="0"/>
      <dgm:spPr/>
      <dgm:t>
        <a:bodyPr/>
        <a:lstStyle/>
        <a:p>
          <a:endParaRPr lang="ru-RU"/>
        </a:p>
      </dgm:t>
    </dgm:pt>
    <dgm:pt modelId="{C629C521-C707-4505-AF93-411AE0E45160}" type="pres">
      <dgm:prSet presAssocID="{667E54BE-4E31-4149-8CFF-D4258B7EA8D6}" presName="accentRepeatNode" presStyleLbl="solidFgAcc1" presStyleIdx="4" presStyleCnt="7"/>
      <dgm:spPr/>
      <dgm:t>
        <a:bodyPr/>
        <a:lstStyle/>
        <a:p>
          <a:endParaRPr lang="ru-RU"/>
        </a:p>
      </dgm:t>
    </dgm:pt>
    <dgm:pt modelId="{8870BC34-9746-4569-8E70-FB235DBCD93B}" type="pres">
      <dgm:prSet presAssocID="{56DDBE35-D7B3-4B63-8F51-E207AE9D0075}" presName="text_6" presStyleLbl="node1" presStyleIdx="5" presStyleCnt="7" custScaleY="122998">
        <dgm:presLayoutVars>
          <dgm:bulletEnabled val="1"/>
        </dgm:presLayoutVars>
      </dgm:prSet>
      <dgm:spPr/>
      <dgm:t>
        <a:bodyPr/>
        <a:lstStyle/>
        <a:p>
          <a:endParaRPr lang="ru-RU"/>
        </a:p>
      </dgm:t>
    </dgm:pt>
    <dgm:pt modelId="{0687162F-1242-4CDA-8549-A18010314B5E}" type="pres">
      <dgm:prSet presAssocID="{56DDBE35-D7B3-4B63-8F51-E207AE9D0075}" presName="accent_6" presStyleCnt="0"/>
      <dgm:spPr/>
      <dgm:t>
        <a:bodyPr/>
        <a:lstStyle/>
        <a:p>
          <a:endParaRPr lang="ru-RU"/>
        </a:p>
      </dgm:t>
    </dgm:pt>
    <dgm:pt modelId="{7B8090EF-2836-4927-818C-93CD27B40788}" type="pres">
      <dgm:prSet presAssocID="{56DDBE35-D7B3-4B63-8F51-E207AE9D0075}" presName="accentRepeatNode" presStyleLbl="solidFgAcc1" presStyleIdx="5" presStyleCnt="7"/>
      <dgm:spPr/>
      <dgm:t>
        <a:bodyPr/>
        <a:lstStyle/>
        <a:p>
          <a:endParaRPr lang="ru-RU"/>
        </a:p>
      </dgm:t>
    </dgm:pt>
    <dgm:pt modelId="{4D949BD1-D987-443A-908A-C4166BCD5DC7}" type="pres">
      <dgm:prSet presAssocID="{F49D1EE9-F1B9-4221-B4E8-CF375822692F}" presName="text_7" presStyleLbl="node1" presStyleIdx="6" presStyleCnt="7" custScaleY="126553">
        <dgm:presLayoutVars>
          <dgm:bulletEnabled val="1"/>
        </dgm:presLayoutVars>
      </dgm:prSet>
      <dgm:spPr/>
      <dgm:t>
        <a:bodyPr/>
        <a:lstStyle/>
        <a:p>
          <a:endParaRPr lang="ru-RU"/>
        </a:p>
      </dgm:t>
    </dgm:pt>
    <dgm:pt modelId="{91F2ACEF-4BF3-46B1-9036-009C3B0883A7}" type="pres">
      <dgm:prSet presAssocID="{F49D1EE9-F1B9-4221-B4E8-CF375822692F}" presName="accent_7" presStyleCnt="0"/>
      <dgm:spPr/>
      <dgm:t>
        <a:bodyPr/>
        <a:lstStyle/>
        <a:p>
          <a:endParaRPr lang="ru-RU"/>
        </a:p>
      </dgm:t>
    </dgm:pt>
    <dgm:pt modelId="{AEFC982E-0B1C-41C3-BAE7-EB305AB371B0}" type="pres">
      <dgm:prSet presAssocID="{F49D1EE9-F1B9-4221-B4E8-CF375822692F}" presName="accentRepeatNode" presStyleLbl="solidFgAcc1" presStyleIdx="6" presStyleCnt="7"/>
      <dgm:spPr/>
      <dgm:t>
        <a:bodyPr/>
        <a:lstStyle/>
        <a:p>
          <a:endParaRPr lang="ru-RU"/>
        </a:p>
      </dgm:t>
    </dgm:pt>
  </dgm:ptLst>
  <dgm:cxnLst>
    <dgm:cxn modelId="{1A52D861-0085-45A8-8E95-3059E652AA23}" type="presOf" srcId="{F5085B78-72FA-42C8-A857-EE52C1BA5981}" destId="{2944F08C-4DD3-4290-B4C5-8114B1137DBF}" srcOrd="0" destOrd="0" presId="urn:microsoft.com/office/officeart/2008/layout/VerticalCurvedList"/>
    <dgm:cxn modelId="{DFE243CA-528B-4868-90FC-2CABAAF07894}" srcId="{B7ED4674-9AFE-43CE-845B-D34246B81F5B}" destId="{56DDBE35-D7B3-4B63-8F51-E207AE9D0075}" srcOrd="5" destOrd="0" parTransId="{1CE90687-A941-4162-A556-BF710B2C9AD4}" sibTransId="{F34B5A1B-ADD7-4DEF-AF25-7BE1E1F9BBFC}"/>
    <dgm:cxn modelId="{4CFE8BB3-B57C-4479-B7D2-69037CD4A63B}" srcId="{B7ED4674-9AFE-43CE-845B-D34246B81F5B}" destId="{9BB31D2B-BD49-4925-83D0-70F725BC9346}" srcOrd="0" destOrd="0" parTransId="{EBA29D5E-BE9B-4721-9DE8-EEB822EE39FB}" sibTransId="{F5085B78-72FA-42C8-A857-EE52C1BA5981}"/>
    <dgm:cxn modelId="{FF9753EB-95B9-4713-872E-B0783C1CDD69}" type="presOf" srcId="{667E54BE-4E31-4149-8CFF-D4258B7EA8D6}" destId="{E1CD629C-3593-4DBB-80B0-C62333FAF3A3}" srcOrd="0" destOrd="0" presId="urn:microsoft.com/office/officeart/2008/layout/VerticalCurvedList"/>
    <dgm:cxn modelId="{5DDE1427-A7E0-4EB1-BEF4-55FB1EDBB3AC}" srcId="{B7ED4674-9AFE-43CE-845B-D34246B81F5B}" destId="{F49D1EE9-F1B9-4221-B4E8-CF375822692F}" srcOrd="6" destOrd="0" parTransId="{F1777ECA-AD25-4150-8283-9BE0DFF3CABA}" sibTransId="{171703F8-BE5F-4458-925E-7AA41758170D}"/>
    <dgm:cxn modelId="{392A695A-B841-4F8E-92DA-8FC41B3D86E1}" type="presOf" srcId="{0D75777C-02CB-4F54-9EBB-C0169DEBBAFC}" destId="{B7A9250B-2CAC-4756-8A31-DF5DCE2FBC82}" srcOrd="0" destOrd="0" presId="urn:microsoft.com/office/officeart/2008/layout/VerticalCurvedList"/>
    <dgm:cxn modelId="{D03CCF0D-B886-45D1-8576-983D185546C1}" srcId="{B7ED4674-9AFE-43CE-845B-D34246B81F5B}" destId="{667E54BE-4E31-4149-8CFF-D4258B7EA8D6}" srcOrd="4" destOrd="0" parTransId="{06A7F3D3-9104-47D5-BBC4-17C1F2581923}" sibTransId="{8BE720D8-456C-41FC-AD3E-798744971986}"/>
    <dgm:cxn modelId="{DB4E9481-1AF3-4509-9EFD-C5A54F434FEC}" type="presOf" srcId="{C2417117-2C87-447E-A1D2-A109081A5CCE}" destId="{FC57C310-7AB4-4D71-B4DD-B46F82B22FA2}" srcOrd="0" destOrd="0" presId="urn:microsoft.com/office/officeart/2008/layout/VerticalCurvedList"/>
    <dgm:cxn modelId="{3FCEAF8F-B4A5-40B4-8426-DB1C7DA9BC4D}" type="presOf" srcId="{B7ED4674-9AFE-43CE-845B-D34246B81F5B}" destId="{0F25F454-93EA-46F4-BA11-C4DCE4E6C885}" srcOrd="0" destOrd="0" presId="urn:microsoft.com/office/officeart/2008/layout/VerticalCurvedList"/>
    <dgm:cxn modelId="{23E6052C-C828-458B-BA6A-5FD24B8C5886}" type="presOf" srcId="{9BB31D2B-BD49-4925-83D0-70F725BC9346}" destId="{D317EB58-B0E2-44F7-82BB-0ABD2EC1CE16}" srcOrd="0" destOrd="0" presId="urn:microsoft.com/office/officeart/2008/layout/VerticalCurvedList"/>
    <dgm:cxn modelId="{7B64EF40-465B-478B-A3B7-BE1857269659}" type="presOf" srcId="{96DC68BD-FCEA-483F-BA44-0EA4FA824E3E}" destId="{F910E8F7-AB2C-41D6-A32F-0F5C5B6D35E9}" srcOrd="0" destOrd="0" presId="urn:microsoft.com/office/officeart/2008/layout/VerticalCurvedList"/>
    <dgm:cxn modelId="{E238584C-A7DB-4DFC-AA60-B8423E563A34}" srcId="{B7ED4674-9AFE-43CE-845B-D34246B81F5B}" destId="{96DC68BD-FCEA-483F-BA44-0EA4FA824E3E}" srcOrd="3" destOrd="0" parTransId="{ED5232B2-CC47-4DDB-9B09-5E3DF8B84510}" sibTransId="{0CC9C597-666A-4078-8327-B169F4860DE3}"/>
    <dgm:cxn modelId="{F1F16E92-8F4A-464E-92DA-442F98C7C902}" srcId="{B7ED4674-9AFE-43CE-845B-D34246B81F5B}" destId="{C2417117-2C87-447E-A1D2-A109081A5CCE}" srcOrd="2" destOrd="0" parTransId="{EC06170B-3D54-4AF3-A0E2-E096738FA7C4}" sibTransId="{AB68440F-EA44-4F32-9BFC-7EA403B8BDE2}"/>
    <dgm:cxn modelId="{AA848D21-CA95-4F15-AB4D-FA1B801F0437}" type="presOf" srcId="{56DDBE35-D7B3-4B63-8F51-E207AE9D0075}" destId="{8870BC34-9746-4569-8E70-FB235DBCD93B}" srcOrd="0" destOrd="0" presId="urn:microsoft.com/office/officeart/2008/layout/VerticalCurvedList"/>
    <dgm:cxn modelId="{9F1F22DE-80A3-4468-BEEC-00095AE6D861}" srcId="{B7ED4674-9AFE-43CE-845B-D34246B81F5B}" destId="{0D75777C-02CB-4F54-9EBB-C0169DEBBAFC}" srcOrd="1" destOrd="0" parTransId="{9922CED8-70BE-438F-AE27-EDB3479E5231}" sibTransId="{491758F1-8A9B-4159-895D-32552B28B562}"/>
    <dgm:cxn modelId="{9A4E4CA6-1A46-4C25-AE51-D8D1FA1B374C}" type="presOf" srcId="{F49D1EE9-F1B9-4221-B4E8-CF375822692F}" destId="{4D949BD1-D987-443A-908A-C4166BCD5DC7}" srcOrd="0" destOrd="0" presId="urn:microsoft.com/office/officeart/2008/layout/VerticalCurvedList"/>
    <dgm:cxn modelId="{16E2957D-5AC3-4BBC-8EB1-33FED2A9A595}" type="presParOf" srcId="{0F25F454-93EA-46F4-BA11-C4DCE4E6C885}" destId="{31A0368A-4DC4-4F74-8E49-D3CA217AD6DD}" srcOrd="0" destOrd="0" presId="urn:microsoft.com/office/officeart/2008/layout/VerticalCurvedList"/>
    <dgm:cxn modelId="{7F1DEE96-4FFD-4FB4-B0B2-B6A03DC8FC37}" type="presParOf" srcId="{31A0368A-4DC4-4F74-8E49-D3CA217AD6DD}" destId="{E823A832-53E9-4B4C-B359-007662FB1C96}" srcOrd="0" destOrd="0" presId="urn:microsoft.com/office/officeart/2008/layout/VerticalCurvedList"/>
    <dgm:cxn modelId="{E2B7E29A-2CB1-4A64-AD86-BC0B9939C123}" type="presParOf" srcId="{E823A832-53E9-4B4C-B359-007662FB1C96}" destId="{82000706-CB48-41AC-B47F-67941C530C8B}" srcOrd="0" destOrd="0" presId="urn:microsoft.com/office/officeart/2008/layout/VerticalCurvedList"/>
    <dgm:cxn modelId="{36E697CB-8661-4DA7-8ED1-7D7B514F5E74}" type="presParOf" srcId="{E823A832-53E9-4B4C-B359-007662FB1C96}" destId="{2944F08C-4DD3-4290-B4C5-8114B1137DBF}" srcOrd="1" destOrd="0" presId="urn:microsoft.com/office/officeart/2008/layout/VerticalCurvedList"/>
    <dgm:cxn modelId="{EA16E038-A9C4-438F-983E-49D16DA244F9}" type="presParOf" srcId="{E823A832-53E9-4B4C-B359-007662FB1C96}" destId="{ACD9538E-141D-4F8F-A3D4-4713EDF7C3AA}" srcOrd="2" destOrd="0" presId="urn:microsoft.com/office/officeart/2008/layout/VerticalCurvedList"/>
    <dgm:cxn modelId="{D2F685C3-7205-48A5-8C1D-186428FE4B57}" type="presParOf" srcId="{E823A832-53E9-4B4C-B359-007662FB1C96}" destId="{8B61F5BA-69D9-4BA6-AA6E-977210062161}" srcOrd="3" destOrd="0" presId="urn:microsoft.com/office/officeart/2008/layout/VerticalCurvedList"/>
    <dgm:cxn modelId="{D3B7E8CA-C814-4153-8429-8660EFA813B8}" type="presParOf" srcId="{31A0368A-4DC4-4F74-8E49-D3CA217AD6DD}" destId="{D317EB58-B0E2-44F7-82BB-0ABD2EC1CE16}" srcOrd="1" destOrd="0" presId="urn:microsoft.com/office/officeart/2008/layout/VerticalCurvedList"/>
    <dgm:cxn modelId="{60436C95-81F5-4909-8836-940BA54ED419}" type="presParOf" srcId="{31A0368A-4DC4-4F74-8E49-D3CA217AD6DD}" destId="{A8D5B1AF-ED70-49C2-9F9E-CFDEA3C9C6D1}" srcOrd="2" destOrd="0" presId="urn:microsoft.com/office/officeart/2008/layout/VerticalCurvedList"/>
    <dgm:cxn modelId="{D6F7F78D-6CA0-46E6-B7BC-B1EFCD83303F}" type="presParOf" srcId="{A8D5B1AF-ED70-49C2-9F9E-CFDEA3C9C6D1}" destId="{168DB273-24EA-4E7C-9DC1-98E2027E4F9F}" srcOrd="0" destOrd="0" presId="urn:microsoft.com/office/officeart/2008/layout/VerticalCurvedList"/>
    <dgm:cxn modelId="{43C87175-99E7-4B4F-ABDE-2C3AB7609E93}" type="presParOf" srcId="{31A0368A-4DC4-4F74-8E49-D3CA217AD6DD}" destId="{B7A9250B-2CAC-4756-8A31-DF5DCE2FBC82}" srcOrd="3" destOrd="0" presId="urn:microsoft.com/office/officeart/2008/layout/VerticalCurvedList"/>
    <dgm:cxn modelId="{10B2B772-2703-4EB1-BC43-8D77D92DB053}" type="presParOf" srcId="{31A0368A-4DC4-4F74-8E49-D3CA217AD6DD}" destId="{789D5189-7AC5-4428-87DD-379E4997AE14}" srcOrd="4" destOrd="0" presId="urn:microsoft.com/office/officeart/2008/layout/VerticalCurvedList"/>
    <dgm:cxn modelId="{25F98C75-D9BC-436A-AE93-BAD7C70FB680}" type="presParOf" srcId="{789D5189-7AC5-4428-87DD-379E4997AE14}" destId="{8D0D4C93-DCD2-4EB2-8917-1E30A519EA51}" srcOrd="0" destOrd="0" presId="urn:microsoft.com/office/officeart/2008/layout/VerticalCurvedList"/>
    <dgm:cxn modelId="{2EACEDC4-9F15-4E68-8581-671B28BB1732}" type="presParOf" srcId="{31A0368A-4DC4-4F74-8E49-D3CA217AD6DD}" destId="{FC57C310-7AB4-4D71-B4DD-B46F82B22FA2}" srcOrd="5" destOrd="0" presId="urn:microsoft.com/office/officeart/2008/layout/VerticalCurvedList"/>
    <dgm:cxn modelId="{D0F26EDC-BE66-4E5C-A434-2E7AF5944305}" type="presParOf" srcId="{31A0368A-4DC4-4F74-8E49-D3CA217AD6DD}" destId="{1F778864-2C31-4A23-AFF3-F911405904CC}" srcOrd="6" destOrd="0" presId="urn:microsoft.com/office/officeart/2008/layout/VerticalCurvedList"/>
    <dgm:cxn modelId="{6F0F8BFD-3091-4848-A7FE-8FD6A0A7DC47}" type="presParOf" srcId="{1F778864-2C31-4A23-AFF3-F911405904CC}" destId="{7B3FA26E-E0D3-4B6E-8656-061157E23058}" srcOrd="0" destOrd="0" presId="urn:microsoft.com/office/officeart/2008/layout/VerticalCurvedList"/>
    <dgm:cxn modelId="{C7F498A9-90DE-4C0A-816A-7217AD79246E}" type="presParOf" srcId="{31A0368A-4DC4-4F74-8E49-D3CA217AD6DD}" destId="{F910E8F7-AB2C-41D6-A32F-0F5C5B6D35E9}" srcOrd="7" destOrd="0" presId="urn:microsoft.com/office/officeart/2008/layout/VerticalCurvedList"/>
    <dgm:cxn modelId="{4F244595-4EED-4910-992A-59D47A4468A8}" type="presParOf" srcId="{31A0368A-4DC4-4F74-8E49-D3CA217AD6DD}" destId="{C347731B-1D05-4500-92D6-C1FFA76E4D1D}" srcOrd="8" destOrd="0" presId="urn:microsoft.com/office/officeart/2008/layout/VerticalCurvedList"/>
    <dgm:cxn modelId="{AF87BC03-F82E-4893-9213-733515FB38CD}" type="presParOf" srcId="{C347731B-1D05-4500-92D6-C1FFA76E4D1D}" destId="{FD676F75-4949-4BDD-8656-E1B4A4EFB4DB}" srcOrd="0" destOrd="0" presId="urn:microsoft.com/office/officeart/2008/layout/VerticalCurvedList"/>
    <dgm:cxn modelId="{6F3FC1A3-E7FB-48E4-90FE-14C9C17F7866}" type="presParOf" srcId="{31A0368A-4DC4-4F74-8E49-D3CA217AD6DD}" destId="{E1CD629C-3593-4DBB-80B0-C62333FAF3A3}" srcOrd="9" destOrd="0" presId="urn:microsoft.com/office/officeart/2008/layout/VerticalCurvedList"/>
    <dgm:cxn modelId="{ECE26D5A-7150-4226-8319-C73663DDC30D}" type="presParOf" srcId="{31A0368A-4DC4-4F74-8E49-D3CA217AD6DD}" destId="{B328A028-25D5-46AD-8874-5F067E10C096}" srcOrd="10" destOrd="0" presId="urn:microsoft.com/office/officeart/2008/layout/VerticalCurvedList"/>
    <dgm:cxn modelId="{94F78C71-1145-48CE-8AE4-A1CA7983341A}" type="presParOf" srcId="{B328A028-25D5-46AD-8874-5F067E10C096}" destId="{C629C521-C707-4505-AF93-411AE0E45160}" srcOrd="0" destOrd="0" presId="urn:microsoft.com/office/officeart/2008/layout/VerticalCurvedList"/>
    <dgm:cxn modelId="{D182C6F4-F49C-47B5-9E3E-F7FFA6DE5508}" type="presParOf" srcId="{31A0368A-4DC4-4F74-8E49-D3CA217AD6DD}" destId="{8870BC34-9746-4569-8E70-FB235DBCD93B}" srcOrd="11" destOrd="0" presId="urn:microsoft.com/office/officeart/2008/layout/VerticalCurvedList"/>
    <dgm:cxn modelId="{D661B99F-5296-4D76-BDD3-7CD70D7C9EE9}" type="presParOf" srcId="{31A0368A-4DC4-4F74-8E49-D3CA217AD6DD}" destId="{0687162F-1242-4CDA-8549-A18010314B5E}" srcOrd="12" destOrd="0" presId="urn:microsoft.com/office/officeart/2008/layout/VerticalCurvedList"/>
    <dgm:cxn modelId="{CBAC7A31-0867-4FDC-A9DE-84CE2536F73A}" type="presParOf" srcId="{0687162F-1242-4CDA-8549-A18010314B5E}" destId="{7B8090EF-2836-4927-818C-93CD27B40788}" srcOrd="0" destOrd="0" presId="urn:microsoft.com/office/officeart/2008/layout/VerticalCurvedList"/>
    <dgm:cxn modelId="{E668BB55-0315-4551-A06A-EC5ED47408A5}" type="presParOf" srcId="{31A0368A-4DC4-4F74-8E49-D3CA217AD6DD}" destId="{4D949BD1-D987-443A-908A-C4166BCD5DC7}" srcOrd="13" destOrd="0" presId="urn:microsoft.com/office/officeart/2008/layout/VerticalCurvedList"/>
    <dgm:cxn modelId="{4D5EE8F5-C9DD-42E3-906B-0A243D396B81}" type="presParOf" srcId="{31A0368A-4DC4-4F74-8E49-D3CA217AD6DD}" destId="{91F2ACEF-4BF3-46B1-9036-009C3B0883A7}" srcOrd="14" destOrd="0" presId="urn:microsoft.com/office/officeart/2008/layout/VerticalCurvedList"/>
    <dgm:cxn modelId="{B4903B33-06CA-48EC-AE57-F16C22BAD717}" type="presParOf" srcId="{91F2ACEF-4BF3-46B1-9036-009C3B0883A7}" destId="{AEFC982E-0B1C-41C3-BAE7-EB305AB371B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5C8717-FBDB-410E-ABE3-48EA10EFC158}" type="doc">
      <dgm:prSet loTypeId="urn:microsoft.com/office/officeart/2008/layout/VerticalCurvedList" loCatId="list" qsTypeId="urn:microsoft.com/office/officeart/2005/8/quickstyle/3d1" qsCatId="3D" csTypeId="urn:microsoft.com/office/officeart/2005/8/colors/accent1_1" csCatId="accent1" phldr="1"/>
      <dgm:spPr/>
      <dgm:t>
        <a:bodyPr/>
        <a:lstStyle/>
        <a:p>
          <a:endParaRPr lang="ru-RU"/>
        </a:p>
      </dgm:t>
    </dgm:pt>
    <dgm:pt modelId="{84C4835D-D76B-4881-9A88-533BEAF56115}">
      <dgm:prSet custT="1"/>
      <dgm:spPr/>
      <dgm:t>
        <a:bodyPr/>
        <a:lstStyle/>
        <a:p>
          <a:pPr rtl="0"/>
          <a:r>
            <a:rPr lang="ru-RU" sz="1400" b="1" i="0" dirty="0" err="1" smtClean="0">
              <a:solidFill>
                <a:srgbClr val="245A8C"/>
              </a:solidFill>
              <a:latin typeface="Arial" panose="020B0604020202020204" pitchFamily="34" charset="0"/>
              <a:cs typeface="Arial" panose="020B0604020202020204" pitchFamily="34" charset="0"/>
            </a:rPr>
            <a:t>Сайлов</a:t>
          </a:r>
          <a:r>
            <a:rPr lang="ru-RU" sz="1400" b="1" i="0" dirty="0" smtClean="0">
              <a:solidFill>
                <a:srgbClr val="245A8C"/>
              </a:solidFill>
              <a:latin typeface="Arial" panose="020B0604020202020204" pitchFamily="34" charset="0"/>
              <a:cs typeface="Arial" panose="020B0604020202020204" pitchFamily="34" charset="0"/>
            </a:rPr>
            <a:t> </a:t>
          </a:r>
          <a:r>
            <a:rPr lang="ru-RU" sz="1400" b="1" i="0" dirty="0" err="1" smtClean="0">
              <a:solidFill>
                <a:srgbClr val="245A8C"/>
              </a:solidFill>
              <a:latin typeface="Arial" panose="020B0604020202020204" pitchFamily="34" charset="0"/>
              <a:cs typeface="Arial" panose="020B0604020202020204" pitchFamily="34" charset="0"/>
            </a:rPr>
            <a:t>кодекси</a:t>
          </a:r>
          <a:r>
            <a:rPr lang="ru-RU" sz="1400" b="1" i="0" dirty="0" smtClean="0">
              <a:solidFill>
                <a:srgbClr val="245A8C"/>
              </a:solidFill>
              <a:latin typeface="Arial" panose="020B0604020202020204" pitchFamily="34" charset="0"/>
              <a:cs typeface="Arial" panose="020B0604020202020204" pitchFamily="34" charset="0"/>
            </a:rPr>
            <a:t> 27</a:t>
          </a:r>
          <a:r>
            <a:rPr lang="ru-RU" sz="1400" b="1" i="0" baseline="30000" dirty="0" smtClean="0">
              <a:solidFill>
                <a:srgbClr val="245A8C"/>
              </a:solidFill>
              <a:latin typeface="Arial" panose="020B0604020202020204" pitchFamily="34" charset="0"/>
              <a:cs typeface="Arial" panose="020B0604020202020204" pitchFamily="34" charset="0"/>
            </a:rPr>
            <a:t>1</a:t>
          </a:r>
          <a:r>
            <a:rPr lang="ru-RU" sz="1400" b="1" i="0" dirty="0" smtClean="0">
              <a:solidFill>
                <a:srgbClr val="245A8C"/>
              </a:solidFill>
              <a:latin typeface="Arial" panose="020B0604020202020204" pitchFamily="34" charset="0"/>
              <a:cs typeface="Arial" panose="020B0604020202020204" pitchFamily="34" charset="0"/>
            </a:rPr>
            <a:t>-модда </a:t>
          </a:r>
          <a:r>
            <a:rPr lang="ru-RU" sz="1400" b="1" i="0" dirty="0" err="1" smtClean="0">
              <a:solidFill>
                <a:srgbClr val="245A8C"/>
              </a:solidFill>
              <a:latin typeface="Arial" panose="020B0604020202020204" pitchFamily="34" charset="0"/>
              <a:cs typeface="Arial" panose="020B0604020202020204" pitchFamily="34" charset="0"/>
            </a:rPr>
            <a:t>билан</a:t>
          </a:r>
          <a:r>
            <a:rPr lang="ru-RU" sz="1400" b="1" i="0" dirty="0" smtClean="0">
              <a:solidFill>
                <a:srgbClr val="245A8C"/>
              </a:solidFill>
              <a:latin typeface="Arial" panose="020B0604020202020204" pitchFamily="34" charset="0"/>
              <a:cs typeface="Arial" panose="020B0604020202020204" pitchFamily="34" charset="0"/>
            </a:rPr>
            <a:t> т</a:t>
          </a:r>
          <a:r>
            <a:rPr lang="uz-Cyrl-UZ" sz="1400" b="1" i="0" dirty="0" smtClean="0">
              <a:solidFill>
                <a:srgbClr val="245A8C"/>
              </a:solidFill>
              <a:latin typeface="Arial" panose="020B0604020202020204" pitchFamily="34" charset="0"/>
              <a:cs typeface="Arial" panose="020B0604020202020204" pitchFamily="34" charset="0"/>
            </a:rPr>
            <a:t>ўлдирилиб, унга кўра </a:t>
          </a:r>
          <a:r>
            <a:rPr lang="ru-RU" sz="1400" b="1" i="0" dirty="0" smtClean="0">
              <a:solidFill>
                <a:srgbClr val="245A8C"/>
              </a:solidFill>
              <a:latin typeface="Arial" panose="020B0604020202020204" pitchFamily="34" charset="0"/>
              <a:cs typeface="Arial" panose="020B0604020202020204" pitchFamily="34" charset="0"/>
            </a:rPr>
            <a:t>чет </a:t>
          </a:r>
          <a:r>
            <a:rPr lang="ru-RU" sz="1400" b="1" i="0" dirty="0" err="1" smtClean="0">
              <a:solidFill>
                <a:srgbClr val="245A8C"/>
              </a:solidFill>
              <a:latin typeface="Arial" panose="020B0604020202020204" pitchFamily="34" charset="0"/>
              <a:cs typeface="Arial" panose="020B0604020202020204" pitchFamily="34" charset="0"/>
            </a:rPr>
            <a:t>давлатларда</a:t>
          </a:r>
          <a:r>
            <a:rPr lang="ru-RU" sz="1400" b="1" i="0" dirty="0" smtClean="0">
              <a:solidFill>
                <a:srgbClr val="245A8C"/>
              </a:solidFill>
              <a:latin typeface="Arial" panose="020B0604020202020204" pitchFamily="34" charset="0"/>
              <a:cs typeface="Arial" panose="020B0604020202020204" pitchFamily="34" charset="0"/>
            </a:rPr>
            <a:t> </a:t>
          </a:r>
          <a:r>
            <a:rPr lang="ru-RU" sz="1400" b="1" i="0" dirty="0" err="1" smtClean="0">
              <a:solidFill>
                <a:srgbClr val="245A8C"/>
              </a:solidFill>
              <a:latin typeface="Arial" panose="020B0604020202020204" pitchFamily="34" charset="0"/>
              <a:cs typeface="Arial" panose="020B0604020202020204" pitchFamily="34" charset="0"/>
            </a:rPr>
            <a:t>турган</a:t>
          </a:r>
          <a:r>
            <a:rPr lang="ru-RU" sz="1400" b="1" i="0" dirty="0" smtClean="0">
              <a:solidFill>
                <a:srgbClr val="245A8C"/>
              </a:solidFill>
              <a:latin typeface="Arial" panose="020B0604020202020204" pitchFamily="34" charset="0"/>
              <a:cs typeface="Arial" panose="020B0604020202020204" pitchFamily="34" charset="0"/>
            </a:rPr>
            <a:t> </a:t>
          </a:r>
          <a:r>
            <a:rPr lang="ru-RU" sz="1400" b="1" i="0" dirty="0" err="1" smtClean="0">
              <a:solidFill>
                <a:srgbClr val="245A8C"/>
              </a:solidFill>
              <a:latin typeface="Arial" panose="020B0604020202020204" pitchFamily="34" charset="0"/>
              <a:cs typeface="Arial" panose="020B0604020202020204" pitchFamily="34" charset="0"/>
            </a:rPr>
            <a:t>фуқароларни</a:t>
          </a:r>
          <a:r>
            <a:rPr lang="ru-RU" sz="1400" b="1" i="0" dirty="0" smtClean="0">
              <a:solidFill>
                <a:srgbClr val="245A8C"/>
              </a:solidFill>
              <a:latin typeface="Arial" panose="020B0604020202020204" pitchFamily="34" charset="0"/>
              <a:cs typeface="Arial" panose="020B0604020202020204" pitchFamily="34" charset="0"/>
            </a:rPr>
            <a:t> </a:t>
          </a:r>
          <a:r>
            <a:rPr lang="ru-RU" sz="1400" b="1" i="0" dirty="0" err="1" smtClean="0">
              <a:solidFill>
                <a:srgbClr val="245A8C"/>
              </a:solidFill>
              <a:latin typeface="Arial" panose="020B0604020202020204" pitchFamily="34" charset="0"/>
              <a:cs typeface="Arial" panose="020B0604020202020204" pitchFamily="34" charset="0"/>
            </a:rPr>
            <a:t>сайловчилар</a:t>
          </a:r>
          <a:r>
            <a:rPr lang="ru-RU" sz="1400" b="1" i="0" dirty="0" smtClean="0">
              <a:solidFill>
                <a:srgbClr val="245A8C"/>
              </a:solidFill>
              <a:latin typeface="Arial" panose="020B0604020202020204" pitchFamily="34" charset="0"/>
              <a:cs typeface="Arial" panose="020B0604020202020204" pitchFamily="34" charset="0"/>
            </a:rPr>
            <a:t> </a:t>
          </a:r>
          <a:r>
            <a:rPr lang="ru-RU" sz="1400" b="1" i="0" dirty="0" err="1" smtClean="0">
              <a:solidFill>
                <a:srgbClr val="245A8C"/>
              </a:solidFill>
              <a:latin typeface="Arial" panose="020B0604020202020204" pitchFamily="34" charset="0"/>
              <a:cs typeface="Arial" panose="020B0604020202020204" pitchFamily="34" charset="0"/>
            </a:rPr>
            <a:t>рўйхатларига</a:t>
          </a:r>
          <a:r>
            <a:rPr lang="ru-RU" sz="1400" b="1" i="0" dirty="0" smtClean="0">
              <a:solidFill>
                <a:srgbClr val="245A8C"/>
              </a:solidFill>
              <a:latin typeface="Arial" panose="020B0604020202020204" pitchFamily="34" charset="0"/>
              <a:cs typeface="Arial" panose="020B0604020202020204" pitchFamily="34" charset="0"/>
            </a:rPr>
            <a:t> </a:t>
          </a:r>
          <a:r>
            <a:rPr lang="ru-RU" sz="1400" b="1" i="0" dirty="0" err="1" smtClean="0">
              <a:solidFill>
                <a:srgbClr val="245A8C"/>
              </a:solidFill>
              <a:latin typeface="Arial" panose="020B0604020202020204" pitchFamily="34" charset="0"/>
              <a:cs typeface="Arial" panose="020B0604020202020204" pitchFamily="34" charset="0"/>
            </a:rPr>
            <a:t>киритиш</a:t>
          </a:r>
          <a:r>
            <a:rPr lang="ru-RU" sz="1400" b="1" i="0" dirty="0" smtClean="0">
              <a:solidFill>
                <a:srgbClr val="245A8C"/>
              </a:solidFill>
              <a:latin typeface="Arial" panose="020B0604020202020204" pitchFamily="34" charset="0"/>
              <a:cs typeface="Arial" panose="020B0604020202020204" pitchFamily="34" charset="0"/>
            </a:rPr>
            <a:t> </a:t>
          </a:r>
          <a:r>
            <a:rPr lang="ru-RU" sz="1400" b="1" i="0" dirty="0" err="1" smtClean="0">
              <a:solidFill>
                <a:srgbClr val="245A8C"/>
              </a:solidFill>
              <a:latin typeface="Arial" panose="020B0604020202020204" pitchFamily="34" charset="0"/>
              <a:cs typeface="Arial" panose="020B0604020202020204" pitchFamily="34" charset="0"/>
            </a:rPr>
            <a:t>бўйича</a:t>
          </a:r>
          <a:r>
            <a:rPr lang="ru-RU" sz="1400" b="1" i="0" dirty="0" smtClean="0">
              <a:solidFill>
                <a:srgbClr val="245A8C"/>
              </a:solidFill>
              <a:latin typeface="Arial" panose="020B0604020202020204" pitchFamily="34" charset="0"/>
              <a:cs typeface="Arial" panose="020B0604020202020204" pitchFamily="34" charset="0"/>
            </a:rPr>
            <a:t> </a:t>
          </a:r>
          <a:r>
            <a:rPr lang="uz-Cyrl-UZ" sz="1400" b="1" i="0" dirty="0" smtClean="0">
              <a:solidFill>
                <a:srgbClr val="245A8C"/>
              </a:solidFill>
              <a:latin typeface="Arial" panose="020B0604020202020204" pitchFamily="34" charset="0"/>
              <a:cs typeface="Arial" panose="020B0604020202020204" pitchFamily="34" charset="0"/>
            </a:rPr>
            <a:t>қуйидаги тартиблар белгиланди: </a:t>
          </a:r>
          <a:endParaRPr lang="ru-RU" sz="1400" b="1" i="0" dirty="0">
            <a:solidFill>
              <a:srgbClr val="245A8C"/>
            </a:solidFill>
            <a:latin typeface="Arial" panose="020B0604020202020204" pitchFamily="34" charset="0"/>
            <a:cs typeface="Arial" panose="020B0604020202020204" pitchFamily="34" charset="0"/>
          </a:endParaRPr>
        </a:p>
      </dgm:t>
    </dgm:pt>
    <dgm:pt modelId="{3734EAD3-B676-4142-A5F3-251DF595C571}" type="parTrans" cxnId="{9A1EBD9F-D60A-4FEA-B4F5-01F965F28C11}">
      <dgm:prSet/>
      <dgm:spPr/>
      <dgm:t>
        <a:bodyPr/>
        <a:lstStyle/>
        <a:p>
          <a:endParaRPr lang="ru-RU" sz="2400" b="1" i="1">
            <a:solidFill>
              <a:srgbClr val="002060"/>
            </a:solidFill>
          </a:endParaRPr>
        </a:p>
      </dgm:t>
    </dgm:pt>
    <dgm:pt modelId="{DF70DE6E-EECD-41A4-B6B2-5E7136A9E512}" type="sibTrans" cxnId="{9A1EBD9F-D60A-4FEA-B4F5-01F965F28C11}">
      <dgm:prSet/>
      <dgm:spPr/>
      <dgm:t>
        <a:bodyPr/>
        <a:lstStyle/>
        <a:p>
          <a:endParaRPr lang="ru-RU" sz="2000" b="1" i="1">
            <a:solidFill>
              <a:srgbClr val="002060"/>
            </a:solidFill>
            <a:latin typeface="Arial" panose="020B0604020202020204" pitchFamily="34" charset="0"/>
            <a:cs typeface="Arial" panose="020B0604020202020204" pitchFamily="34" charset="0"/>
          </a:endParaRPr>
        </a:p>
      </dgm:t>
    </dgm:pt>
    <dgm:pt modelId="{1B6FE6E1-A62E-4955-8B2E-4F8B77F3EE66}">
      <dgm:prSet custT="1"/>
      <dgm:spPr/>
      <dgm:t>
        <a:bodyPr/>
        <a:lstStyle/>
        <a:p>
          <a:pPr rtl="0"/>
          <a:r>
            <a:rPr lang="uz-Cyrl-UZ" sz="1400" b="1" i="0" dirty="0" smtClean="0">
              <a:solidFill>
                <a:srgbClr val="245A8C"/>
              </a:solidFill>
              <a:latin typeface="Arial" panose="020B0604020202020204" pitchFamily="34" charset="0"/>
              <a:cs typeface="Arial" panose="020B0604020202020204" pitchFamily="34" charset="0"/>
            </a:rPr>
            <a:t>сайловчилар рўйхатини тузиш тартиби;</a:t>
          </a:r>
          <a:endParaRPr lang="ru-RU" sz="1400" b="1" i="0" dirty="0">
            <a:solidFill>
              <a:srgbClr val="245A8C"/>
            </a:solidFill>
            <a:latin typeface="Arial" panose="020B0604020202020204" pitchFamily="34" charset="0"/>
            <a:cs typeface="Arial" panose="020B0604020202020204" pitchFamily="34" charset="0"/>
          </a:endParaRPr>
        </a:p>
      </dgm:t>
    </dgm:pt>
    <dgm:pt modelId="{C41F29C0-FEE8-4E1E-B36D-5DD683101B30}" type="parTrans" cxnId="{D1744E39-FE57-416D-B740-0BC2E3D44473}">
      <dgm:prSet/>
      <dgm:spPr/>
      <dgm:t>
        <a:bodyPr/>
        <a:lstStyle/>
        <a:p>
          <a:endParaRPr lang="ru-RU" sz="2400" b="1" i="1">
            <a:solidFill>
              <a:srgbClr val="002060"/>
            </a:solidFill>
          </a:endParaRPr>
        </a:p>
      </dgm:t>
    </dgm:pt>
    <dgm:pt modelId="{E70395C4-FA2F-4BD3-991A-3DF3A9F96B7B}" type="sibTrans" cxnId="{D1744E39-FE57-416D-B740-0BC2E3D44473}">
      <dgm:prSet/>
      <dgm:spPr/>
      <dgm:t>
        <a:bodyPr/>
        <a:lstStyle/>
        <a:p>
          <a:endParaRPr lang="ru-RU" sz="2400" b="1" i="1">
            <a:solidFill>
              <a:srgbClr val="002060"/>
            </a:solidFill>
          </a:endParaRPr>
        </a:p>
      </dgm:t>
    </dgm:pt>
    <dgm:pt modelId="{6262520B-05C9-471A-BCE7-E61CED3404D1}">
      <dgm:prSet custT="1"/>
      <dgm:spPr/>
      <dgm:t>
        <a:bodyPr/>
        <a:lstStyle/>
        <a:p>
          <a:pPr rtl="0"/>
          <a:r>
            <a:rPr lang="uz-Cyrl-UZ" sz="1400" b="1" i="0" dirty="0" smtClean="0">
              <a:solidFill>
                <a:srgbClr val="245A8C"/>
              </a:solidFill>
              <a:latin typeface="Arial" panose="020B0604020202020204" pitchFamily="34" charset="0"/>
              <a:cs typeface="Arial" panose="020B0604020202020204" pitchFamily="34" charset="0"/>
            </a:rPr>
            <a:t>чет давлатларда тузилган участка сайлов комиссиялари фуқароларни сайловчиларнинг рўйхати билан танишиш жойи ва вақти тўғрисида хабардор қилиши</a:t>
          </a:r>
          <a:r>
            <a:rPr lang="ru-RU" sz="1400" b="1" i="0" dirty="0" smtClean="0">
              <a:solidFill>
                <a:srgbClr val="245A8C"/>
              </a:solidFill>
              <a:latin typeface="Arial" panose="020B0604020202020204" pitchFamily="34" charset="0"/>
              <a:cs typeface="Arial" panose="020B0604020202020204" pitchFamily="34" charset="0"/>
            </a:rPr>
            <a:t>;</a:t>
          </a:r>
          <a:endParaRPr lang="ru-RU" sz="1400" b="1" i="0" dirty="0">
            <a:solidFill>
              <a:srgbClr val="245A8C"/>
            </a:solidFill>
            <a:latin typeface="Arial" panose="020B0604020202020204" pitchFamily="34" charset="0"/>
            <a:cs typeface="Arial" panose="020B0604020202020204" pitchFamily="34" charset="0"/>
          </a:endParaRPr>
        </a:p>
      </dgm:t>
    </dgm:pt>
    <dgm:pt modelId="{27618D33-D08F-4DC3-8692-884C20532DA4}" type="parTrans" cxnId="{6055D96F-FF4B-42F0-B015-B28491AB6D0C}">
      <dgm:prSet/>
      <dgm:spPr/>
      <dgm:t>
        <a:bodyPr/>
        <a:lstStyle/>
        <a:p>
          <a:endParaRPr lang="ru-RU" sz="2400" b="1" i="1">
            <a:solidFill>
              <a:srgbClr val="002060"/>
            </a:solidFill>
          </a:endParaRPr>
        </a:p>
      </dgm:t>
    </dgm:pt>
    <dgm:pt modelId="{21B834B9-5C37-48CA-B4AB-597911A4942B}" type="sibTrans" cxnId="{6055D96F-FF4B-42F0-B015-B28491AB6D0C}">
      <dgm:prSet/>
      <dgm:spPr/>
      <dgm:t>
        <a:bodyPr/>
        <a:lstStyle/>
        <a:p>
          <a:endParaRPr lang="ru-RU" sz="2400" b="1" i="1">
            <a:solidFill>
              <a:srgbClr val="002060"/>
            </a:solidFill>
          </a:endParaRPr>
        </a:p>
      </dgm:t>
    </dgm:pt>
    <dgm:pt modelId="{9814FFBB-3B55-46EF-A0BE-47E3BBE06A0C}">
      <dgm:prSet custT="1"/>
      <dgm:spPr/>
      <dgm:t>
        <a:bodyPr/>
        <a:lstStyle/>
        <a:p>
          <a:pPr rtl="0"/>
          <a:r>
            <a:rPr lang="uz-Cyrl-UZ" sz="1300" b="1" i="0" dirty="0" smtClean="0">
              <a:solidFill>
                <a:srgbClr val="245A8C"/>
              </a:solidFill>
              <a:latin typeface="Arial" panose="020B0604020202020204" pitchFamily="34" charset="0"/>
              <a:cs typeface="Arial" panose="020B0604020202020204" pitchFamily="34" charset="0"/>
            </a:rPr>
            <a:t>чет давлатлардаги фуқароларнинг сайловчилар рўйхатига кириш учун сайловдан 15 кун олдин ўша жойдаги сайлов участкасига ёки электрон тарзда Ташқи ишлар вазирлиги веб-сайти орқали мурожаат қилиши; </a:t>
          </a:r>
          <a:endParaRPr lang="ru-RU" sz="1300" b="1" i="0" dirty="0">
            <a:solidFill>
              <a:srgbClr val="245A8C"/>
            </a:solidFill>
            <a:latin typeface="Arial" panose="020B0604020202020204" pitchFamily="34" charset="0"/>
            <a:cs typeface="Arial" panose="020B0604020202020204" pitchFamily="34" charset="0"/>
          </a:endParaRPr>
        </a:p>
      </dgm:t>
    </dgm:pt>
    <dgm:pt modelId="{D912DFB9-9DD5-4726-9438-9D09EF90BEA7}" type="parTrans" cxnId="{E295CAA8-CE51-4B62-AC78-5E71EE25818F}">
      <dgm:prSet/>
      <dgm:spPr/>
      <dgm:t>
        <a:bodyPr/>
        <a:lstStyle/>
        <a:p>
          <a:endParaRPr lang="ru-RU" sz="2400" b="1" i="1">
            <a:solidFill>
              <a:srgbClr val="002060"/>
            </a:solidFill>
          </a:endParaRPr>
        </a:p>
      </dgm:t>
    </dgm:pt>
    <dgm:pt modelId="{86168E9B-0098-4E11-82EF-E8E106EB2BB3}" type="sibTrans" cxnId="{E295CAA8-CE51-4B62-AC78-5E71EE25818F}">
      <dgm:prSet/>
      <dgm:spPr/>
      <dgm:t>
        <a:bodyPr/>
        <a:lstStyle/>
        <a:p>
          <a:endParaRPr lang="ru-RU" sz="2400" b="1" i="1">
            <a:solidFill>
              <a:srgbClr val="002060"/>
            </a:solidFill>
          </a:endParaRPr>
        </a:p>
      </dgm:t>
    </dgm:pt>
    <dgm:pt modelId="{AFAED06B-59C2-46CB-AA6F-48E1947CA8CC}">
      <dgm:prSet custT="1"/>
      <dgm:spPr/>
      <dgm:t>
        <a:bodyPr/>
        <a:lstStyle/>
        <a:p>
          <a:pPr rtl="0"/>
          <a:r>
            <a:rPr lang="uz-Cyrl-UZ" sz="1400" b="1" i="0" dirty="0" smtClean="0">
              <a:solidFill>
                <a:srgbClr val="245A8C"/>
              </a:solidFill>
              <a:latin typeface="Arial" panose="020B0604020202020204" pitchFamily="34" charset="0"/>
              <a:cs typeface="Arial" panose="020B0604020202020204" pitchFamily="34" charset="0"/>
            </a:rPr>
            <a:t>чет давлатлардаги сайлов участкаларида фуқароларни сайловчилар рўйхатига киритиш масаласини ҳал қилиш; </a:t>
          </a:r>
          <a:endParaRPr lang="ru-RU" sz="1400" b="1" i="0" dirty="0">
            <a:solidFill>
              <a:srgbClr val="245A8C"/>
            </a:solidFill>
            <a:latin typeface="Arial" panose="020B0604020202020204" pitchFamily="34" charset="0"/>
            <a:cs typeface="Arial" panose="020B0604020202020204" pitchFamily="34" charset="0"/>
          </a:endParaRPr>
        </a:p>
      </dgm:t>
    </dgm:pt>
    <dgm:pt modelId="{0E079074-15BE-4B5A-B520-4D651521625B}" type="parTrans" cxnId="{C4FB5CB5-4565-4236-82A2-A3A0BC758EF4}">
      <dgm:prSet/>
      <dgm:spPr/>
      <dgm:t>
        <a:bodyPr/>
        <a:lstStyle/>
        <a:p>
          <a:endParaRPr lang="ru-RU" sz="2400" b="1" i="1">
            <a:solidFill>
              <a:srgbClr val="002060"/>
            </a:solidFill>
          </a:endParaRPr>
        </a:p>
      </dgm:t>
    </dgm:pt>
    <dgm:pt modelId="{543F3E47-D617-4BC8-9D83-694A135C599B}" type="sibTrans" cxnId="{C4FB5CB5-4565-4236-82A2-A3A0BC758EF4}">
      <dgm:prSet/>
      <dgm:spPr/>
      <dgm:t>
        <a:bodyPr/>
        <a:lstStyle/>
        <a:p>
          <a:endParaRPr lang="ru-RU" sz="2400" b="1" i="1">
            <a:solidFill>
              <a:srgbClr val="002060"/>
            </a:solidFill>
          </a:endParaRPr>
        </a:p>
      </dgm:t>
    </dgm:pt>
    <dgm:pt modelId="{1C22C2B8-197F-4C3E-904B-01B866F3CA2F}">
      <dgm:prSet custT="1"/>
      <dgm:spPr/>
      <dgm:t>
        <a:bodyPr/>
        <a:lstStyle/>
        <a:p>
          <a:pPr rtl="0"/>
          <a:r>
            <a:rPr lang="uz-Cyrl-UZ" sz="1400" b="1" i="0" dirty="0" smtClean="0">
              <a:solidFill>
                <a:srgbClr val="245A8C"/>
              </a:solidFill>
              <a:latin typeface="Arial" panose="020B0604020202020204" pitchFamily="34" charset="0"/>
              <a:cs typeface="Arial" panose="020B0604020202020204" pitchFamily="34" charset="0"/>
            </a:rPr>
            <a:t>ташқи ишлар вазирлигига сайловчилар рўйхатига киритилган фуқаролар ҳақидаги маълумотни тақдим этиш; </a:t>
          </a:r>
          <a:endParaRPr lang="ru-RU" sz="1400" b="1" i="0" dirty="0">
            <a:solidFill>
              <a:srgbClr val="245A8C"/>
            </a:solidFill>
            <a:latin typeface="Arial" panose="020B0604020202020204" pitchFamily="34" charset="0"/>
            <a:cs typeface="Arial" panose="020B0604020202020204" pitchFamily="34" charset="0"/>
          </a:endParaRPr>
        </a:p>
      </dgm:t>
    </dgm:pt>
    <dgm:pt modelId="{0BA2B2F4-4F2B-49E8-BB81-45192A78C0B4}" type="parTrans" cxnId="{07905917-CF7C-46B8-ADE7-8FCF57FB6DE6}">
      <dgm:prSet/>
      <dgm:spPr/>
      <dgm:t>
        <a:bodyPr/>
        <a:lstStyle/>
        <a:p>
          <a:endParaRPr lang="ru-RU" sz="2400" b="1" i="1">
            <a:solidFill>
              <a:srgbClr val="002060"/>
            </a:solidFill>
          </a:endParaRPr>
        </a:p>
      </dgm:t>
    </dgm:pt>
    <dgm:pt modelId="{5533378C-99E1-4D83-9D02-90C07CC04427}" type="sibTrans" cxnId="{07905917-CF7C-46B8-ADE7-8FCF57FB6DE6}">
      <dgm:prSet/>
      <dgm:spPr/>
      <dgm:t>
        <a:bodyPr/>
        <a:lstStyle/>
        <a:p>
          <a:endParaRPr lang="ru-RU" sz="2400" b="1" i="1">
            <a:solidFill>
              <a:srgbClr val="002060"/>
            </a:solidFill>
          </a:endParaRPr>
        </a:p>
      </dgm:t>
    </dgm:pt>
    <dgm:pt modelId="{6CB2C714-DCA1-4896-AB6F-B7C0F9F3A54C}">
      <dgm:prSet custT="1"/>
      <dgm:spPr/>
      <dgm:t>
        <a:bodyPr/>
        <a:lstStyle/>
        <a:p>
          <a:pPr rtl="0"/>
          <a:r>
            <a:rPr lang="uz-Cyrl-UZ" sz="1400" b="1" i="0" dirty="0" smtClean="0">
              <a:solidFill>
                <a:srgbClr val="245A8C"/>
              </a:solidFill>
              <a:latin typeface="Arial" panose="020B0604020202020204" pitchFamily="34" charset="0"/>
              <a:cs typeface="Arial" panose="020B0604020202020204" pitchFamily="34" charset="0"/>
            </a:rPr>
            <a:t>ташқи ишлар вазирлиги мазкур маълумотни Вазирлар Маҳкамаси ҳузуридаги Давлат персоналлаштириш марказига Сайловчиларнинг ягона электрон рўйхатига тузатишлар учун тақдим этади. </a:t>
          </a:r>
          <a:endParaRPr lang="ru-RU" sz="1400" b="1" i="0" dirty="0">
            <a:solidFill>
              <a:srgbClr val="245A8C"/>
            </a:solidFill>
            <a:latin typeface="Arial" panose="020B0604020202020204" pitchFamily="34" charset="0"/>
            <a:cs typeface="Arial" panose="020B0604020202020204" pitchFamily="34" charset="0"/>
          </a:endParaRPr>
        </a:p>
      </dgm:t>
    </dgm:pt>
    <dgm:pt modelId="{66DD95DF-909E-4274-902F-DA86B02EB9D3}" type="parTrans" cxnId="{85F93423-5A8B-436D-B687-0DFDE1B61DA6}">
      <dgm:prSet/>
      <dgm:spPr/>
      <dgm:t>
        <a:bodyPr/>
        <a:lstStyle/>
        <a:p>
          <a:endParaRPr lang="ru-RU" sz="2400" b="1" i="1">
            <a:solidFill>
              <a:srgbClr val="002060"/>
            </a:solidFill>
          </a:endParaRPr>
        </a:p>
      </dgm:t>
    </dgm:pt>
    <dgm:pt modelId="{E5BF69A0-DC20-4D91-9AEC-9CF67AAA4235}" type="sibTrans" cxnId="{85F93423-5A8B-436D-B687-0DFDE1B61DA6}">
      <dgm:prSet/>
      <dgm:spPr/>
      <dgm:t>
        <a:bodyPr/>
        <a:lstStyle/>
        <a:p>
          <a:endParaRPr lang="ru-RU" sz="2400" b="1" i="1">
            <a:solidFill>
              <a:srgbClr val="002060"/>
            </a:solidFill>
          </a:endParaRPr>
        </a:p>
      </dgm:t>
    </dgm:pt>
    <dgm:pt modelId="{4E04D6D6-ECCA-4322-9E2E-6608522F90F2}" type="pres">
      <dgm:prSet presAssocID="{005C8717-FBDB-410E-ABE3-48EA10EFC158}" presName="Name0" presStyleCnt="0">
        <dgm:presLayoutVars>
          <dgm:chMax val="7"/>
          <dgm:chPref val="7"/>
          <dgm:dir/>
        </dgm:presLayoutVars>
      </dgm:prSet>
      <dgm:spPr/>
      <dgm:t>
        <a:bodyPr/>
        <a:lstStyle/>
        <a:p>
          <a:endParaRPr lang="ru-RU"/>
        </a:p>
      </dgm:t>
    </dgm:pt>
    <dgm:pt modelId="{E5C174A9-F50F-4F54-BBE8-55EB5BD35052}" type="pres">
      <dgm:prSet presAssocID="{005C8717-FBDB-410E-ABE3-48EA10EFC158}" presName="Name1" presStyleCnt="0"/>
      <dgm:spPr/>
      <dgm:t>
        <a:bodyPr/>
        <a:lstStyle/>
        <a:p>
          <a:endParaRPr lang="ru-RU"/>
        </a:p>
      </dgm:t>
    </dgm:pt>
    <dgm:pt modelId="{F208CC0C-DE1E-4C0B-ADCD-28D1379B6F3F}" type="pres">
      <dgm:prSet presAssocID="{005C8717-FBDB-410E-ABE3-48EA10EFC158}" presName="cycle" presStyleCnt="0"/>
      <dgm:spPr/>
      <dgm:t>
        <a:bodyPr/>
        <a:lstStyle/>
        <a:p>
          <a:endParaRPr lang="ru-RU"/>
        </a:p>
      </dgm:t>
    </dgm:pt>
    <dgm:pt modelId="{65A74F74-2039-4E61-8E85-8C9E9F91B1C3}" type="pres">
      <dgm:prSet presAssocID="{005C8717-FBDB-410E-ABE3-48EA10EFC158}" presName="srcNode" presStyleLbl="node1" presStyleIdx="0" presStyleCnt="7"/>
      <dgm:spPr/>
      <dgm:t>
        <a:bodyPr/>
        <a:lstStyle/>
        <a:p>
          <a:endParaRPr lang="ru-RU"/>
        </a:p>
      </dgm:t>
    </dgm:pt>
    <dgm:pt modelId="{FD06385B-0EE1-4C98-93C5-6F3BAE8C7246}" type="pres">
      <dgm:prSet presAssocID="{005C8717-FBDB-410E-ABE3-48EA10EFC158}" presName="conn" presStyleLbl="parChTrans1D2" presStyleIdx="0" presStyleCnt="1"/>
      <dgm:spPr/>
      <dgm:t>
        <a:bodyPr/>
        <a:lstStyle/>
        <a:p>
          <a:endParaRPr lang="ru-RU"/>
        </a:p>
      </dgm:t>
    </dgm:pt>
    <dgm:pt modelId="{B4A0566F-96D0-4BDA-A19D-428E48D16274}" type="pres">
      <dgm:prSet presAssocID="{005C8717-FBDB-410E-ABE3-48EA10EFC158}" presName="extraNode" presStyleLbl="node1" presStyleIdx="0" presStyleCnt="7"/>
      <dgm:spPr/>
      <dgm:t>
        <a:bodyPr/>
        <a:lstStyle/>
        <a:p>
          <a:endParaRPr lang="ru-RU"/>
        </a:p>
      </dgm:t>
    </dgm:pt>
    <dgm:pt modelId="{5F0FC1EC-73E1-4739-809E-9CFC46C3FC37}" type="pres">
      <dgm:prSet presAssocID="{005C8717-FBDB-410E-ABE3-48EA10EFC158}" presName="dstNode" presStyleLbl="node1" presStyleIdx="0" presStyleCnt="7"/>
      <dgm:spPr/>
      <dgm:t>
        <a:bodyPr/>
        <a:lstStyle/>
        <a:p>
          <a:endParaRPr lang="ru-RU"/>
        </a:p>
      </dgm:t>
    </dgm:pt>
    <dgm:pt modelId="{6A2F0819-EB01-4AD2-A814-9D6CCCC0483C}" type="pres">
      <dgm:prSet presAssocID="{84C4835D-D76B-4881-9A88-533BEAF56115}" presName="text_1" presStyleLbl="node1" presStyleIdx="0" presStyleCnt="7" custScaleX="97861" custScaleY="124610">
        <dgm:presLayoutVars>
          <dgm:bulletEnabled val="1"/>
        </dgm:presLayoutVars>
      </dgm:prSet>
      <dgm:spPr/>
      <dgm:t>
        <a:bodyPr/>
        <a:lstStyle/>
        <a:p>
          <a:endParaRPr lang="ru-RU"/>
        </a:p>
      </dgm:t>
    </dgm:pt>
    <dgm:pt modelId="{CCA1A203-6DBC-4491-A8C2-BCA23A24568D}" type="pres">
      <dgm:prSet presAssocID="{84C4835D-D76B-4881-9A88-533BEAF56115}" presName="accent_1" presStyleCnt="0"/>
      <dgm:spPr/>
      <dgm:t>
        <a:bodyPr/>
        <a:lstStyle/>
        <a:p>
          <a:endParaRPr lang="ru-RU"/>
        </a:p>
      </dgm:t>
    </dgm:pt>
    <dgm:pt modelId="{26458C64-089D-49FB-9D38-505609B99786}" type="pres">
      <dgm:prSet presAssocID="{84C4835D-D76B-4881-9A88-533BEAF56115}" presName="accentRepeatNode" presStyleLbl="solidFgAcc1" presStyleIdx="0" presStyleCnt="7"/>
      <dgm:spPr/>
      <dgm:t>
        <a:bodyPr/>
        <a:lstStyle/>
        <a:p>
          <a:endParaRPr lang="ru-RU"/>
        </a:p>
      </dgm:t>
    </dgm:pt>
    <dgm:pt modelId="{9EC791E5-8BD9-4C5A-B483-A3E3F99BD004}" type="pres">
      <dgm:prSet presAssocID="{1B6FE6E1-A62E-4955-8B2E-4F8B77F3EE66}" presName="text_2" presStyleLbl="node1" presStyleIdx="1" presStyleCnt="7">
        <dgm:presLayoutVars>
          <dgm:bulletEnabled val="1"/>
        </dgm:presLayoutVars>
      </dgm:prSet>
      <dgm:spPr/>
      <dgm:t>
        <a:bodyPr/>
        <a:lstStyle/>
        <a:p>
          <a:endParaRPr lang="ru-RU"/>
        </a:p>
      </dgm:t>
    </dgm:pt>
    <dgm:pt modelId="{F5AEBD38-0695-462A-B4D9-4EF4F970E164}" type="pres">
      <dgm:prSet presAssocID="{1B6FE6E1-A62E-4955-8B2E-4F8B77F3EE66}" presName="accent_2" presStyleCnt="0"/>
      <dgm:spPr/>
      <dgm:t>
        <a:bodyPr/>
        <a:lstStyle/>
        <a:p>
          <a:endParaRPr lang="ru-RU"/>
        </a:p>
      </dgm:t>
    </dgm:pt>
    <dgm:pt modelId="{C5C283D5-3502-4115-A9F5-83A385FC75E3}" type="pres">
      <dgm:prSet presAssocID="{1B6FE6E1-A62E-4955-8B2E-4F8B77F3EE66}" presName="accentRepeatNode" presStyleLbl="solidFgAcc1" presStyleIdx="1" presStyleCnt="7"/>
      <dgm:spPr/>
      <dgm:t>
        <a:bodyPr/>
        <a:lstStyle/>
        <a:p>
          <a:endParaRPr lang="ru-RU"/>
        </a:p>
      </dgm:t>
    </dgm:pt>
    <dgm:pt modelId="{F06BB2A2-5562-4289-8F0E-052875E00699}" type="pres">
      <dgm:prSet presAssocID="{6262520B-05C9-471A-BCE7-E61CED3404D1}" presName="text_3" presStyleLbl="node1" presStyleIdx="2" presStyleCnt="7" custScaleY="134550">
        <dgm:presLayoutVars>
          <dgm:bulletEnabled val="1"/>
        </dgm:presLayoutVars>
      </dgm:prSet>
      <dgm:spPr/>
      <dgm:t>
        <a:bodyPr/>
        <a:lstStyle/>
        <a:p>
          <a:endParaRPr lang="ru-RU"/>
        </a:p>
      </dgm:t>
    </dgm:pt>
    <dgm:pt modelId="{25AE497E-58D3-444E-8CE0-436413AA714B}" type="pres">
      <dgm:prSet presAssocID="{6262520B-05C9-471A-BCE7-E61CED3404D1}" presName="accent_3" presStyleCnt="0"/>
      <dgm:spPr/>
      <dgm:t>
        <a:bodyPr/>
        <a:lstStyle/>
        <a:p>
          <a:endParaRPr lang="ru-RU"/>
        </a:p>
      </dgm:t>
    </dgm:pt>
    <dgm:pt modelId="{DCE16277-83CE-42B6-8543-FBBE403D6981}" type="pres">
      <dgm:prSet presAssocID="{6262520B-05C9-471A-BCE7-E61CED3404D1}" presName="accentRepeatNode" presStyleLbl="solidFgAcc1" presStyleIdx="2" presStyleCnt="7"/>
      <dgm:spPr/>
      <dgm:t>
        <a:bodyPr/>
        <a:lstStyle/>
        <a:p>
          <a:endParaRPr lang="ru-RU"/>
        </a:p>
      </dgm:t>
    </dgm:pt>
    <dgm:pt modelId="{9833E386-8F27-4153-8123-8F31DF0180A6}" type="pres">
      <dgm:prSet presAssocID="{9814FFBB-3B55-46EF-A0BE-47E3BBE06A0C}" presName="text_4" presStyleLbl="node1" presStyleIdx="3" presStyleCnt="7" custScaleY="132829">
        <dgm:presLayoutVars>
          <dgm:bulletEnabled val="1"/>
        </dgm:presLayoutVars>
      </dgm:prSet>
      <dgm:spPr/>
      <dgm:t>
        <a:bodyPr/>
        <a:lstStyle/>
        <a:p>
          <a:endParaRPr lang="ru-RU"/>
        </a:p>
      </dgm:t>
    </dgm:pt>
    <dgm:pt modelId="{248E9B86-3432-4066-A261-255B3AF62776}" type="pres">
      <dgm:prSet presAssocID="{9814FFBB-3B55-46EF-A0BE-47E3BBE06A0C}" presName="accent_4" presStyleCnt="0"/>
      <dgm:spPr/>
      <dgm:t>
        <a:bodyPr/>
        <a:lstStyle/>
        <a:p>
          <a:endParaRPr lang="ru-RU"/>
        </a:p>
      </dgm:t>
    </dgm:pt>
    <dgm:pt modelId="{13378B07-A776-4408-B02C-A6CABC08C05F}" type="pres">
      <dgm:prSet presAssocID="{9814FFBB-3B55-46EF-A0BE-47E3BBE06A0C}" presName="accentRepeatNode" presStyleLbl="solidFgAcc1" presStyleIdx="3" presStyleCnt="7"/>
      <dgm:spPr/>
      <dgm:t>
        <a:bodyPr/>
        <a:lstStyle/>
        <a:p>
          <a:endParaRPr lang="ru-RU"/>
        </a:p>
      </dgm:t>
    </dgm:pt>
    <dgm:pt modelId="{5255BBE9-79F7-4A5C-A661-9BD45022CD9D}" type="pres">
      <dgm:prSet presAssocID="{AFAED06B-59C2-46CB-AA6F-48E1947CA8CC}" presName="text_5" presStyleLbl="node1" presStyleIdx="4" presStyleCnt="7" custScaleY="114870">
        <dgm:presLayoutVars>
          <dgm:bulletEnabled val="1"/>
        </dgm:presLayoutVars>
      </dgm:prSet>
      <dgm:spPr/>
      <dgm:t>
        <a:bodyPr/>
        <a:lstStyle/>
        <a:p>
          <a:endParaRPr lang="ru-RU"/>
        </a:p>
      </dgm:t>
    </dgm:pt>
    <dgm:pt modelId="{6C02574D-9138-4819-9465-369517685C97}" type="pres">
      <dgm:prSet presAssocID="{AFAED06B-59C2-46CB-AA6F-48E1947CA8CC}" presName="accent_5" presStyleCnt="0"/>
      <dgm:spPr/>
      <dgm:t>
        <a:bodyPr/>
        <a:lstStyle/>
        <a:p>
          <a:endParaRPr lang="ru-RU"/>
        </a:p>
      </dgm:t>
    </dgm:pt>
    <dgm:pt modelId="{485C1051-D7A3-42EC-BFF0-A64DE428775E}" type="pres">
      <dgm:prSet presAssocID="{AFAED06B-59C2-46CB-AA6F-48E1947CA8CC}" presName="accentRepeatNode" presStyleLbl="solidFgAcc1" presStyleIdx="4" presStyleCnt="7"/>
      <dgm:spPr/>
      <dgm:t>
        <a:bodyPr/>
        <a:lstStyle/>
        <a:p>
          <a:endParaRPr lang="ru-RU"/>
        </a:p>
      </dgm:t>
    </dgm:pt>
    <dgm:pt modelId="{5FA233B6-C954-4376-A0B5-AA19E8AED34B}" type="pres">
      <dgm:prSet presAssocID="{1C22C2B8-197F-4C3E-904B-01B866F3CA2F}" presName="text_6" presStyleLbl="node1" presStyleIdx="5" presStyleCnt="7" custScaleY="122930">
        <dgm:presLayoutVars>
          <dgm:bulletEnabled val="1"/>
        </dgm:presLayoutVars>
      </dgm:prSet>
      <dgm:spPr/>
      <dgm:t>
        <a:bodyPr/>
        <a:lstStyle/>
        <a:p>
          <a:endParaRPr lang="ru-RU"/>
        </a:p>
      </dgm:t>
    </dgm:pt>
    <dgm:pt modelId="{B28FCCF9-DB38-49D1-B181-96C137D2A84B}" type="pres">
      <dgm:prSet presAssocID="{1C22C2B8-197F-4C3E-904B-01B866F3CA2F}" presName="accent_6" presStyleCnt="0"/>
      <dgm:spPr/>
      <dgm:t>
        <a:bodyPr/>
        <a:lstStyle/>
        <a:p>
          <a:endParaRPr lang="ru-RU"/>
        </a:p>
      </dgm:t>
    </dgm:pt>
    <dgm:pt modelId="{12BB2F05-F4D5-4378-95B8-E10BE79E2031}" type="pres">
      <dgm:prSet presAssocID="{1C22C2B8-197F-4C3E-904B-01B866F3CA2F}" presName="accentRepeatNode" presStyleLbl="solidFgAcc1" presStyleIdx="5" presStyleCnt="7"/>
      <dgm:spPr/>
      <dgm:t>
        <a:bodyPr/>
        <a:lstStyle/>
        <a:p>
          <a:endParaRPr lang="ru-RU"/>
        </a:p>
      </dgm:t>
    </dgm:pt>
    <dgm:pt modelId="{8AC442F4-3FFC-441A-9F6E-E72A486885A5}" type="pres">
      <dgm:prSet presAssocID="{6CB2C714-DCA1-4896-AB6F-B7C0F9F3A54C}" presName="text_7" presStyleLbl="node1" presStyleIdx="6" presStyleCnt="7" custScaleY="131209">
        <dgm:presLayoutVars>
          <dgm:bulletEnabled val="1"/>
        </dgm:presLayoutVars>
      </dgm:prSet>
      <dgm:spPr/>
      <dgm:t>
        <a:bodyPr/>
        <a:lstStyle/>
        <a:p>
          <a:endParaRPr lang="ru-RU"/>
        </a:p>
      </dgm:t>
    </dgm:pt>
    <dgm:pt modelId="{BB4536D0-A3F7-4229-9646-F992C5DC7090}" type="pres">
      <dgm:prSet presAssocID="{6CB2C714-DCA1-4896-AB6F-B7C0F9F3A54C}" presName="accent_7" presStyleCnt="0"/>
      <dgm:spPr/>
      <dgm:t>
        <a:bodyPr/>
        <a:lstStyle/>
        <a:p>
          <a:endParaRPr lang="ru-RU"/>
        </a:p>
      </dgm:t>
    </dgm:pt>
    <dgm:pt modelId="{7A5BA86F-D60A-4AA5-A545-D1040591AA57}" type="pres">
      <dgm:prSet presAssocID="{6CB2C714-DCA1-4896-AB6F-B7C0F9F3A54C}" presName="accentRepeatNode" presStyleLbl="solidFgAcc1" presStyleIdx="6" presStyleCnt="7"/>
      <dgm:spPr/>
      <dgm:t>
        <a:bodyPr/>
        <a:lstStyle/>
        <a:p>
          <a:endParaRPr lang="ru-RU"/>
        </a:p>
      </dgm:t>
    </dgm:pt>
  </dgm:ptLst>
  <dgm:cxnLst>
    <dgm:cxn modelId="{6055D96F-FF4B-42F0-B015-B28491AB6D0C}" srcId="{005C8717-FBDB-410E-ABE3-48EA10EFC158}" destId="{6262520B-05C9-471A-BCE7-E61CED3404D1}" srcOrd="2" destOrd="0" parTransId="{27618D33-D08F-4DC3-8692-884C20532DA4}" sibTransId="{21B834B9-5C37-48CA-B4AB-597911A4942B}"/>
    <dgm:cxn modelId="{07905917-CF7C-46B8-ADE7-8FCF57FB6DE6}" srcId="{005C8717-FBDB-410E-ABE3-48EA10EFC158}" destId="{1C22C2B8-197F-4C3E-904B-01B866F3CA2F}" srcOrd="5" destOrd="0" parTransId="{0BA2B2F4-4F2B-49E8-BB81-45192A78C0B4}" sibTransId="{5533378C-99E1-4D83-9D02-90C07CC04427}"/>
    <dgm:cxn modelId="{85F93423-5A8B-436D-B687-0DFDE1B61DA6}" srcId="{005C8717-FBDB-410E-ABE3-48EA10EFC158}" destId="{6CB2C714-DCA1-4896-AB6F-B7C0F9F3A54C}" srcOrd="6" destOrd="0" parTransId="{66DD95DF-909E-4274-902F-DA86B02EB9D3}" sibTransId="{E5BF69A0-DC20-4D91-9AEC-9CF67AAA4235}"/>
    <dgm:cxn modelId="{D0CF5A18-27B2-49BB-BE21-083132D875E6}" type="presOf" srcId="{1B6FE6E1-A62E-4955-8B2E-4F8B77F3EE66}" destId="{9EC791E5-8BD9-4C5A-B483-A3E3F99BD004}" srcOrd="0" destOrd="0" presId="urn:microsoft.com/office/officeart/2008/layout/VerticalCurvedList"/>
    <dgm:cxn modelId="{9B12D200-B503-420D-97C1-B7568B1FD2C1}" type="presOf" srcId="{AFAED06B-59C2-46CB-AA6F-48E1947CA8CC}" destId="{5255BBE9-79F7-4A5C-A661-9BD45022CD9D}" srcOrd="0" destOrd="0" presId="urn:microsoft.com/office/officeart/2008/layout/VerticalCurvedList"/>
    <dgm:cxn modelId="{E295CAA8-CE51-4B62-AC78-5E71EE25818F}" srcId="{005C8717-FBDB-410E-ABE3-48EA10EFC158}" destId="{9814FFBB-3B55-46EF-A0BE-47E3BBE06A0C}" srcOrd="3" destOrd="0" parTransId="{D912DFB9-9DD5-4726-9438-9D09EF90BEA7}" sibTransId="{86168E9B-0098-4E11-82EF-E8E106EB2BB3}"/>
    <dgm:cxn modelId="{C8640B1A-0746-4C3D-8EE3-E44D7EE7D95C}" type="presOf" srcId="{6CB2C714-DCA1-4896-AB6F-B7C0F9F3A54C}" destId="{8AC442F4-3FFC-441A-9F6E-E72A486885A5}" srcOrd="0" destOrd="0" presId="urn:microsoft.com/office/officeart/2008/layout/VerticalCurvedList"/>
    <dgm:cxn modelId="{8DBAF4C8-A582-4CC2-9E56-A39B2B4D5439}" type="presOf" srcId="{9814FFBB-3B55-46EF-A0BE-47E3BBE06A0C}" destId="{9833E386-8F27-4153-8123-8F31DF0180A6}" srcOrd="0" destOrd="0" presId="urn:microsoft.com/office/officeart/2008/layout/VerticalCurvedList"/>
    <dgm:cxn modelId="{D1744E39-FE57-416D-B740-0BC2E3D44473}" srcId="{005C8717-FBDB-410E-ABE3-48EA10EFC158}" destId="{1B6FE6E1-A62E-4955-8B2E-4F8B77F3EE66}" srcOrd="1" destOrd="0" parTransId="{C41F29C0-FEE8-4E1E-B36D-5DD683101B30}" sibTransId="{E70395C4-FA2F-4BD3-991A-3DF3A9F96B7B}"/>
    <dgm:cxn modelId="{E14E8A90-981F-4000-8D25-51CB1CC21B37}" type="presOf" srcId="{1C22C2B8-197F-4C3E-904B-01B866F3CA2F}" destId="{5FA233B6-C954-4376-A0B5-AA19E8AED34B}" srcOrd="0" destOrd="0" presId="urn:microsoft.com/office/officeart/2008/layout/VerticalCurvedList"/>
    <dgm:cxn modelId="{9A1EBD9F-D60A-4FEA-B4F5-01F965F28C11}" srcId="{005C8717-FBDB-410E-ABE3-48EA10EFC158}" destId="{84C4835D-D76B-4881-9A88-533BEAF56115}" srcOrd="0" destOrd="0" parTransId="{3734EAD3-B676-4142-A5F3-251DF595C571}" sibTransId="{DF70DE6E-EECD-41A4-B6B2-5E7136A9E512}"/>
    <dgm:cxn modelId="{AAD0DFDD-D837-402E-9AC7-CF0FDE061DDE}" type="presOf" srcId="{84C4835D-D76B-4881-9A88-533BEAF56115}" destId="{6A2F0819-EB01-4AD2-A814-9D6CCCC0483C}" srcOrd="0" destOrd="0" presId="urn:microsoft.com/office/officeart/2008/layout/VerticalCurvedList"/>
    <dgm:cxn modelId="{20AD1D3B-174B-44D0-A105-551B9E26F9B2}" type="presOf" srcId="{005C8717-FBDB-410E-ABE3-48EA10EFC158}" destId="{4E04D6D6-ECCA-4322-9E2E-6608522F90F2}" srcOrd="0" destOrd="0" presId="urn:microsoft.com/office/officeart/2008/layout/VerticalCurvedList"/>
    <dgm:cxn modelId="{F3AC6C33-BE0A-49BE-821E-780A072522C7}" type="presOf" srcId="{6262520B-05C9-471A-BCE7-E61CED3404D1}" destId="{F06BB2A2-5562-4289-8F0E-052875E00699}" srcOrd="0" destOrd="0" presId="urn:microsoft.com/office/officeart/2008/layout/VerticalCurvedList"/>
    <dgm:cxn modelId="{E5DB2E34-CB50-4244-96FF-B22F810014E3}" type="presOf" srcId="{DF70DE6E-EECD-41A4-B6B2-5E7136A9E512}" destId="{FD06385B-0EE1-4C98-93C5-6F3BAE8C7246}" srcOrd="0" destOrd="0" presId="urn:microsoft.com/office/officeart/2008/layout/VerticalCurvedList"/>
    <dgm:cxn modelId="{C4FB5CB5-4565-4236-82A2-A3A0BC758EF4}" srcId="{005C8717-FBDB-410E-ABE3-48EA10EFC158}" destId="{AFAED06B-59C2-46CB-AA6F-48E1947CA8CC}" srcOrd="4" destOrd="0" parTransId="{0E079074-15BE-4B5A-B520-4D651521625B}" sibTransId="{543F3E47-D617-4BC8-9D83-694A135C599B}"/>
    <dgm:cxn modelId="{36EA0896-1468-4D58-A5A3-BF833ADAFC03}" type="presParOf" srcId="{4E04D6D6-ECCA-4322-9E2E-6608522F90F2}" destId="{E5C174A9-F50F-4F54-BBE8-55EB5BD35052}" srcOrd="0" destOrd="0" presId="urn:microsoft.com/office/officeart/2008/layout/VerticalCurvedList"/>
    <dgm:cxn modelId="{C0E57AF8-B188-4653-BE16-9A67D3853D28}" type="presParOf" srcId="{E5C174A9-F50F-4F54-BBE8-55EB5BD35052}" destId="{F208CC0C-DE1E-4C0B-ADCD-28D1379B6F3F}" srcOrd="0" destOrd="0" presId="urn:microsoft.com/office/officeart/2008/layout/VerticalCurvedList"/>
    <dgm:cxn modelId="{01E3084E-1D4F-4E70-A8D6-AFC54084271E}" type="presParOf" srcId="{F208CC0C-DE1E-4C0B-ADCD-28D1379B6F3F}" destId="{65A74F74-2039-4E61-8E85-8C9E9F91B1C3}" srcOrd="0" destOrd="0" presId="urn:microsoft.com/office/officeart/2008/layout/VerticalCurvedList"/>
    <dgm:cxn modelId="{60995BF9-2C5A-4910-B13E-254136F32796}" type="presParOf" srcId="{F208CC0C-DE1E-4C0B-ADCD-28D1379B6F3F}" destId="{FD06385B-0EE1-4C98-93C5-6F3BAE8C7246}" srcOrd="1" destOrd="0" presId="urn:microsoft.com/office/officeart/2008/layout/VerticalCurvedList"/>
    <dgm:cxn modelId="{857A1E88-7619-4165-BEEC-06A8C4B51167}" type="presParOf" srcId="{F208CC0C-DE1E-4C0B-ADCD-28D1379B6F3F}" destId="{B4A0566F-96D0-4BDA-A19D-428E48D16274}" srcOrd="2" destOrd="0" presId="urn:microsoft.com/office/officeart/2008/layout/VerticalCurvedList"/>
    <dgm:cxn modelId="{9CBA850E-9908-4766-BB1F-C9CE0C796A46}" type="presParOf" srcId="{F208CC0C-DE1E-4C0B-ADCD-28D1379B6F3F}" destId="{5F0FC1EC-73E1-4739-809E-9CFC46C3FC37}" srcOrd="3" destOrd="0" presId="urn:microsoft.com/office/officeart/2008/layout/VerticalCurvedList"/>
    <dgm:cxn modelId="{AF598B13-B3E8-40DB-8D43-799E63CD53FE}" type="presParOf" srcId="{E5C174A9-F50F-4F54-BBE8-55EB5BD35052}" destId="{6A2F0819-EB01-4AD2-A814-9D6CCCC0483C}" srcOrd="1" destOrd="0" presId="urn:microsoft.com/office/officeart/2008/layout/VerticalCurvedList"/>
    <dgm:cxn modelId="{62716A76-0512-4B08-8222-7C20F548CBF3}" type="presParOf" srcId="{E5C174A9-F50F-4F54-BBE8-55EB5BD35052}" destId="{CCA1A203-6DBC-4491-A8C2-BCA23A24568D}" srcOrd="2" destOrd="0" presId="urn:microsoft.com/office/officeart/2008/layout/VerticalCurvedList"/>
    <dgm:cxn modelId="{7431791E-0926-44B3-84AA-4438A7E18C6B}" type="presParOf" srcId="{CCA1A203-6DBC-4491-A8C2-BCA23A24568D}" destId="{26458C64-089D-49FB-9D38-505609B99786}" srcOrd="0" destOrd="0" presId="urn:microsoft.com/office/officeart/2008/layout/VerticalCurvedList"/>
    <dgm:cxn modelId="{4B258013-83F3-425A-AA5D-2EB63D53E3E4}" type="presParOf" srcId="{E5C174A9-F50F-4F54-BBE8-55EB5BD35052}" destId="{9EC791E5-8BD9-4C5A-B483-A3E3F99BD004}" srcOrd="3" destOrd="0" presId="urn:microsoft.com/office/officeart/2008/layout/VerticalCurvedList"/>
    <dgm:cxn modelId="{494A71CC-5FAA-4B10-93A5-EB64F72CD650}" type="presParOf" srcId="{E5C174A9-F50F-4F54-BBE8-55EB5BD35052}" destId="{F5AEBD38-0695-462A-B4D9-4EF4F970E164}" srcOrd="4" destOrd="0" presId="urn:microsoft.com/office/officeart/2008/layout/VerticalCurvedList"/>
    <dgm:cxn modelId="{69CF65E9-6F8D-4CD0-BD1A-CCC6A6AB50A5}" type="presParOf" srcId="{F5AEBD38-0695-462A-B4D9-4EF4F970E164}" destId="{C5C283D5-3502-4115-A9F5-83A385FC75E3}" srcOrd="0" destOrd="0" presId="urn:microsoft.com/office/officeart/2008/layout/VerticalCurvedList"/>
    <dgm:cxn modelId="{B90C46F3-2083-4AF7-BA33-1FA097C25F4B}" type="presParOf" srcId="{E5C174A9-F50F-4F54-BBE8-55EB5BD35052}" destId="{F06BB2A2-5562-4289-8F0E-052875E00699}" srcOrd="5" destOrd="0" presId="urn:microsoft.com/office/officeart/2008/layout/VerticalCurvedList"/>
    <dgm:cxn modelId="{63D30FD1-7BFE-4766-9D60-AB0DC8FE53A3}" type="presParOf" srcId="{E5C174A9-F50F-4F54-BBE8-55EB5BD35052}" destId="{25AE497E-58D3-444E-8CE0-436413AA714B}" srcOrd="6" destOrd="0" presId="urn:microsoft.com/office/officeart/2008/layout/VerticalCurvedList"/>
    <dgm:cxn modelId="{0F9055AC-8C5D-4B90-9ADA-C3DE6F44AEFA}" type="presParOf" srcId="{25AE497E-58D3-444E-8CE0-436413AA714B}" destId="{DCE16277-83CE-42B6-8543-FBBE403D6981}" srcOrd="0" destOrd="0" presId="urn:microsoft.com/office/officeart/2008/layout/VerticalCurvedList"/>
    <dgm:cxn modelId="{E004CB0E-07DD-4F45-B7AA-B80E3DDFC15E}" type="presParOf" srcId="{E5C174A9-F50F-4F54-BBE8-55EB5BD35052}" destId="{9833E386-8F27-4153-8123-8F31DF0180A6}" srcOrd="7" destOrd="0" presId="urn:microsoft.com/office/officeart/2008/layout/VerticalCurvedList"/>
    <dgm:cxn modelId="{90FE3E0B-94A4-49E9-88E3-2FB452A1CEFE}" type="presParOf" srcId="{E5C174A9-F50F-4F54-BBE8-55EB5BD35052}" destId="{248E9B86-3432-4066-A261-255B3AF62776}" srcOrd="8" destOrd="0" presId="urn:microsoft.com/office/officeart/2008/layout/VerticalCurvedList"/>
    <dgm:cxn modelId="{4011C86A-6617-4BAE-B9A6-FBDB39376A3D}" type="presParOf" srcId="{248E9B86-3432-4066-A261-255B3AF62776}" destId="{13378B07-A776-4408-B02C-A6CABC08C05F}" srcOrd="0" destOrd="0" presId="urn:microsoft.com/office/officeart/2008/layout/VerticalCurvedList"/>
    <dgm:cxn modelId="{A753D405-783A-46A9-91B2-B47B70FC27C7}" type="presParOf" srcId="{E5C174A9-F50F-4F54-BBE8-55EB5BD35052}" destId="{5255BBE9-79F7-4A5C-A661-9BD45022CD9D}" srcOrd="9" destOrd="0" presId="urn:microsoft.com/office/officeart/2008/layout/VerticalCurvedList"/>
    <dgm:cxn modelId="{8D34639C-7630-44C2-8A31-1FBC5DB22457}" type="presParOf" srcId="{E5C174A9-F50F-4F54-BBE8-55EB5BD35052}" destId="{6C02574D-9138-4819-9465-369517685C97}" srcOrd="10" destOrd="0" presId="urn:microsoft.com/office/officeart/2008/layout/VerticalCurvedList"/>
    <dgm:cxn modelId="{E8E76333-47BF-44FB-8283-8EBCEA2FD198}" type="presParOf" srcId="{6C02574D-9138-4819-9465-369517685C97}" destId="{485C1051-D7A3-42EC-BFF0-A64DE428775E}" srcOrd="0" destOrd="0" presId="urn:microsoft.com/office/officeart/2008/layout/VerticalCurvedList"/>
    <dgm:cxn modelId="{BB9E64A9-0D5C-4F2F-AC21-E7702BF8F52B}" type="presParOf" srcId="{E5C174A9-F50F-4F54-BBE8-55EB5BD35052}" destId="{5FA233B6-C954-4376-A0B5-AA19E8AED34B}" srcOrd="11" destOrd="0" presId="urn:microsoft.com/office/officeart/2008/layout/VerticalCurvedList"/>
    <dgm:cxn modelId="{2BE8C9FE-1F34-46AE-B26D-EE0C6814BCA0}" type="presParOf" srcId="{E5C174A9-F50F-4F54-BBE8-55EB5BD35052}" destId="{B28FCCF9-DB38-49D1-B181-96C137D2A84B}" srcOrd="12" destOrd="0" presId="urn:microsoft.com/office/officeart/2008/layout/VerticalCurvedList"/>
    <dgm:cxn modelId="{7DC0FDEF-5F11-4D0F-AB4E-6FEFC20BF6A7}" type="presParOf" srcId="{B28FCCF9-DB38-49D1-B181-96C137D2A84B}" destId="{12BB2F05-F4D5-4378-95B8-E10BE79E2031}" srcOrd="0" destOrd="0" presId="urn:microsoft.com/office/officeart/2008/layout/VerticalCurvedList"/>
    <dgm:cxn modelId="{CE33AABD-D557-41F1-8486-2817328BAB1F}" type="presParOf" srcId="{E5C174A9-F50F-4F54-BBE8-55EB5BD35052}" destId="{8AC442F4-3FFC-441A-9F6E-E72A486885A5}" srcOrd="13" destOrd="0" presId="urn:microsoft.com/office/officeart/2008/layout/VerticalCurvedList"/>
    <dgm:cxn modelId="{1C8B520A-03EE-4519-BE90-AC52F8CD5A08}" type="presParOf" srcId="{E5C174A9-F50F-4F54-BBE8-55EB5BD35052}" destId="{BB4536D0-A3F7-4229-9646-F992C5DC7090}" srcOrd="14" destOrd="0" presId="urn:microsoft.com/office/officeart/2008/layout/VerticalCurvedList"/>
    <dgm:cxn modelId="{04C75ECD-8A8B-45F2-9B6E-2B4A7336EE2A}" type="presParOf" srcId="{BB4536D0-A3F7-4229-9646-F992C5DC7090}" destId="{7A5BA86F-D60A-4AA5-A545-D1040591AA57}"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5CE1335-E7D8-47A3-B8C7-B70713C2AC31}" type="doc">
      <dgm:prSet loTypeId="urn:microsoft.com/office/officeart/2005/8/layout/hList7" loCatId="list" qsTypeId="urn:microsoft.com/office/officeart/2005/8/quickstyle/simple1" qsCatId="simple" csTypeId="urn:microsoft.com/office/officeart/2005/8/colors/accent1_1" csCatId="accent1" phldr="1"/>
      <dgm:spPr/>
      <dgm:t>
        <a:bodyPr/>
        <a:lstStyle/>
        <a:p>
          <a:endParaRPr lang="ru-RU"/>
        </a:p>
      </dgm:t>
    </dgm:pt>
    <dgm:pt modelId="{B7E7CFA6-4BBB-4FAF-BCE5-B7BFAE2B91EB}">
      <dgm:prSet custT="1"/>
      <dgm:spPr/>
      <dgm:t>
        <a:bodyPr/>
        <a:lstStyle/>
        <a:p>
          <a:pPr rtl="0"/>
          <a:endParaRPr lang="uz-Cyrl-UZ" sz="1800" b="1" dirty="0" smtClean="0">
            <a:solidFill>
              <a:srgbClr val="002060"/>
            </a:solidFill>
          </a:endParaRPr>
        </a:p>
        <a:p>
          <a:pPr rtl="0"/>
          <a:r>
            <a:rPr lang="uz-Cyrl-UZ" sz="1800" b="1" dirty="0" smtClean="0">
              <a:solidFill>
                <a:srgbClr val="002060"/>
              </a:solidFill>
              <a:latin typeface="Arial" panose="020B0604020202020204" pitchFamily="34" charset="0"/>
              <a:cs typeface="Arial" panose="020B0604020202020204" pitchFamily="34" charset="0"/>
            </a:rPr>
            <a:t>14, 20, 22, 101 ва 102-моддаларида </a:t>
          </a:r>
          <a:r>
            <a:rPr lang="uz-Cyrl-UZ" sz="1800" b="0" dirty="0" smtClean="0">
              <a:solidFill>
                <a:srgbClr val="002060"/>
              </a:solidFill>
              <a:latin typeface="Arial" panose="020B0604020202020204" pitchFamily="34" charset="0"/>
              <a:cs typeface="Arial" panose="020B0604020202020204" pitchFamily="34" charset="0"/>
            </a:rPr>
            <a:t>юқори турувчи сайлов комиссияларининг ваколатларидан қуйи турувчи сайлов комиссияларининг ҳаракатлари ва қарорлари устидан берилган шикоятларни кўриб чиқиш чиқариб </a:t>
          </a:r>
          <a:r>
            <a:rPr lang="uz-Cyrl-UZ" sz="1800" b="0" dirty="0" smtClean="0">
              <a:solidFill>
                <a:srgbClr val="002060"/>
              </a:solidFill>
              <a:latin typeface="Arial" panose="020B0604020202020204" pitchFamily="34" charset="0"/>
              <a:cs typeface="Arial" panose="020B0604020202020204" pitchFamily="34" charset="0"/>
            </a:rPr>
            <a:t>ташланди.</a:t>
          </a:r>
          <a:endParaRPr lang="ru-RU" sz="1800" b="0" dirty="0">
            <a:solidFill>
              <a:srgbClr val="002060"/>
            </a:solidFill>
            <a:latin typeface="Arial" panose="020B0604020202020204" pitchFamily="34" charset="0"/>
            <a:cs typeface="Arial" panose="020B0604020202020204" pitchFamily="34" charset="0"/>
          </a:endParaRPr>
        </a:p>
      </dgm:t>
    </dgm:pt>
    <dgm:pt modelId="{09FB6E7F-FE12-43B8-89A4-B816FA9929F1}" type="parTrans" cxnId="{7A102A21-F4FB-477E-A582-E990BC2A1E21}">
      <dgm:prSet/>
      <dgm:spPr/>
      <dgm:t>
        <a:bodyPr/>
        <a:lstStyle/>
        <a:p>
          <a:endParaRPr lang="ru-RU" sz="2000" b="1">
            <a:solidFill>
              <a:srgbClr val="002060"/>
            </a:solidFill>
          </a:endParaRPr>
        </a:p>
      </dgm:t>
    </dgm:pt>
    <dgm:pt modelId="{9CF9AD39-E9C2-4285-A3F5-23DA11979CB3}" type="sibTrans" cxnId="{7A102A21-F4FB-477E-A582-E990BC2A1E21}">
      <dgm:prSet/>
      <dgm:spPr/>
      <dgm:t>
        <a:bodyPr/>
        <a:lstStyle/>
        <a:p>
          <a:endParaRPr lang="ru-RU" sz="2000" b="1">
            <a:solidFill>
              <a:srgbClr val="002060"/>
            </a:solidFill>
          </a:endParaRPr>
        </a:p>
      </dgm:t>
    </dgm:pt>
    <dgm:pt modelId="{7627B8A3-396E-4B5C-8B9F-EE8F1CE64B9C}">
      <dgm:prSet custT="1"/>
      <dgm:spPr/>
      <dgm:t>
        <a:bodyPr/>
        <a:lstStyle/>
        <a:p>
          <a:pPr rtl="0"/>
          <a:endParaRPr lang="uz-Cyrl-UZ" sz="1800" b="1" dirty="0" smtClean="0">
            <a:solidFill>
              <a:srgbClr val="002060"/>
            </a:solidFill>
          </a:endParaRPr>
        </a:p>
        <a:p>
          <a:pPr rtl="0"/>
          <a:r>
            <a:rPr lang="uz-Cyrl-UZ" sz="1800" b="1" dirty="0" smtClean="0">
              <a:solidFill>
                <a:srgbClr val="002060"/>
              </a:solidFill>
              <a:latin typeface="Arial" panose="020B0604020202020204" pitchFamily="34" charset="0"/>
              <a:cs typeface="Arial" panose="020B0604020202020204" pitchFamily="34" charset="0"/>
            </a:rPr>
            <a:t>21-моддада</a:t>
          </a:r>
          <a:r>
            <a:rPr lang="uz-Cyrl-UZ" sz="1800" b="0" dirty="0" smtClean="0">
              <a:solidFill>
                <a:srgbClr val="002060"/>
              </a:solidFill>
              <a:latin typeface="Arial" panose="020B0604020202020204" pitchFamily="34" charset="0"/>
              <a:cs typeface="Arial" panose="020B0604020202020204" pitchFamily="34" charset="0"/>
            </a:rPr>
            <a:t> Ўзбекистон Республикаси Президенти сайловини ўтказиш бўйича округ сайлов комиссияси комиссия раиси, раис ўринбосари, котиби ва </a:t>
          </a:r>
          <a:r>
            <a:rPr lang="uz-Cyrl-UZ" sz="1800" b="1" dirty="0" smtClean="0">
              <a:solidFill>
                <a:srgbClr val="002060"/>
              </a:solidFill>
              <a:latin typeface="Arial" panose="020B0604020202020204" pitchFamily="34" charset="0"/>
              <a:cs typeface="Arial" panose="020B0604020202020204" pitchFamily="34" charset="0"/>
            </a:rPr>
            <a:t>саккиз – ўн саккиз нафар комиссия аъзосидан иборат </a:t>
          </a:r>
          <a:r>
            <a:rPr lang="uz-Cyrl-UZ" sz="1800" b="0" dirty="0" smtClean="0">
              <a:solidFill>
                <a:srgbClr val="002060"/>
              </a:solidFill>
              <a:latin typeface="Arial" panose="020B0604020202020204" pitchFamily="34" charset="0"/>
              <a:cs typeface="Arial" panose="020B0604020202020204" pitchFamily="34" charset="0"/>
            </a:rPr>
            <a:t>таркибда тузилиши белгиланди.</a:t>
          </a:r>
          <a:endParaRPr lang="ru-RU" sz="1800" b="0" dirty="0">
            <a:solidFill>
              <a:srgbClr val="002060"/>
            </a:solidFill>
            <a:latin typeface="Arial" panose="020B0604020202020204" pitchFamily="34" charset="0"/>
            <a:cs typeface="Arial" panose="020B0604020202020204" pitchFamily="34" charset="0"/>
          </a:endParaRPr>
        </a:p>
      </dgm:t>
    </dgm:pt>
    <dgm:pt modelId="{3B5B5C0C-DFC9-46A5-8EDE-5729D8E46C02}" type="parTrans" cxnId="{0D21018F-3831-4A75-8572-E7C2A90D1CD3}">
      <dgm:prSet/>
      <dgm:spPr/>
      <dgm:t>
        <a:bodyPr/>
        <a:lstStyle/>
        <a:p>
          <a:endParaRPr lang="ru-RU" sz="2000" b="1">
            <a:solidFill>
              <a:srgbClr val="002060"/>
            </a:solidFill>
          </a:endParaRPr>
        </a:p>
      </dgm:t>
    </dgm:pt>
    <dgm:pt modelId="{EEA788DE-60FB-486D-8822-A6CEB52ACB5E}" type="sibTrans" cxnId="{0D21018F-3831-4A75-8572-E7C2A90D1CD3}">
      <dgm:prSet/>
      <dgm:spPr/>
      <dgm:t>
        <a:bodyPr/>
        <a:lstStyle/>
        <a:p>
          <a:endParaRPr lang="ru-RU" sz="2000" b="1">
            <a:solidFill>
              <a:srgbClr val="002060"/>
            </a:solidFill>
          </a:endParaRPr>
        </a:p>
      </dgm:t>
    </dgm:pt>
    <dgm:pt modelId="{C33D8E46-3358-45AB-B0CE-9D00C29AE205}" type="pres">
      <dgm:prSet presAssocID="{75CE1335-E7D8-47A3-B8C7-B70713C2AC31}" presName="Name0" presStyleCnt="0">
        <dgm:presLayoutVars>
          <dgm:dir/>
          <dgm:resizeHandles val="exact"/>
        </dgm:presLayoutVars>
      </dgm:prSet>
      <dgm:spPr/>
      <dgm:t>
        <a:bodyPr/>
        <a:lstStyle/>
        <a:p>
          <a:endParaRPr lang="ru-RU"/>
        </a:p>
      </dgm:t>
    </dgm:pt>
    <dgm:pt modelId="{9D1F5A85-C38D-4CD2-A12C-4F4895E0C660}" type="pres">
      <dgm:prSet presAssocID="{75CE1335-E7D8-47A3-B8C7-B70713C2AC31}" presName="fgShape" presStyleLbl="fgShp" presStyleIdx="0" presStyleCnt="1" custScaleX="56622" custLinFactNeighborX="445" custLinFactNeighborY="21223"/>
      <dgm:spPr/>
    </dgm:pt>
    <dgm:pt modelId="{1F0013BE-69D7-48A7-8C39-20AA8584446B}" type="pres">
      <dgm:prSet presAssocID="{75CE1335-E7D8-47A3-B8C7-B70713C2AC31}" presName="linComp" presStyleCnt="0"/>
      <dgm:spPr/>
    </dgm:pt>
    <dgm:pt modelId="{4B9434D9-BEB0-4213-B3DF-A38570B151D7}" type="pres">
      <dgm:prSet presAssocID="{B7E7CFA6-4BBB-4FAF-BCE5-B7BFAE2B91EB}" presName="compNode" presStyleCnt="0"/>
      <dgm:spPr/>
    </dgm:pt>
    <dgm:pt modelId="{E714A13D-0C21-4958-9A60-DC27247784FD}" type="pres">
      <dgm:prSet presAssocID="{B7E7CFA6-4BBB-4FAF-BCE5-B7BFAE2B91EB}" presName="bkgdShape" presStyleLbl="node1" presStyleIdx="0" presStyleCnt="2"/>
      <dgm:spPr/>
      <dgm:t>
        <a:bodyPr/>
        <a:lstStyle/>
        <a:p>
          <a:endParaRPr lang="ru-RU"/>
        </a:p>
      </dgm:t>
    </dgm:pt>
    <dgm:pt modelId="{048B2227-416F-4577-9B14-6ECA2C1B658B}" type="pres">
      <dgm:prSet presAssocID="{B7E7CFA6-4BBB-4FAF-BCE5-B7BFAE2B91EB}" presName="nodeTx" presStyleLbl="node1" presStyleIdx="0" presStyleCnt="2">
        <dgm:presLayoutVars>
          <dgm:bulletEnabled val="1"/>
        </dgm:presLayoutVars>
      </dgm:prSet>
      <dgm:spPr/>
      <dgm:t>
        <a:bodyPr/>
        <a:lstStyle/>
        <a:p>
          <a:endParaRPr lang="ru-RU"/>
        </a:p>
      </dgm:t>
    </dgm:pt>
    <dgm:pt modelId="{21DEAE69-A798-4B56-B7BA-0283D940B755}" type="pres">
      <dgm:prSet presAssocID="{B7E7CFA6-4BBB-4FAF-BCE5-B7BFAE2B91EB}" presName="invisiNode" presStyleLbl="node1" presStyleIdx="0" presStyleCnt="2"/>
      <dgm:spPr/>
    </dgm:pt>
    <dgm:pt modelId="{5DBBC189-95F6-49B4-9D12-305C126FA5F8}" type="pres">
      <dgm:prSet presAssocID="{B7E7CFA6-4BBB-4FAF-BCE5-B7BFAE2B91EB}" presName="imagNode" presStyleLbl="fgImgPlace1" presStyleIdx="0" presStyleCnt="2" custScaleX="156174" custScaleY="130523" custLinFactNeighborX="-1125" custLinFactNeighborY="-7311"/>
      <dgm:spPr>
        <a:blipFill>
          <a:blip xmlns:r="http://schemas.openxmlformats.org/officeDocument/2006/relationships" r:embed="rId1">
            <a:extLst>
              <a:ext uri="{28A0092B-C50C-407E-A947-70E740481C1C}">
                <a14:useLocalDpi xmlns:a14="http://schemas.microsoft.com/office/drawing/2010/main" val="0"/>
              </a:ext>
            </a:extLst>
          </a:blip>
          <a:srcRect/>
          <a:stretch>
            <a:fillRect l="-35000" r="-35000"/>
          </a:stretch>
        </a:blipFill>
      </dgm:spPr>
    </dgm:pt>
    <dgm:pt modelId="{91687ED0-B04A-4113-AE07-C7837D72D61E}" type="pres">
      <dgm:prSet presAssocID="{9CF9AD39-E9C2-4285-A3F5-23DA11979CB3}" presName="sibTrans" presStyleLbl="sibTrans2D1" presStyleIdx="0" presStyleCnt="0"/>
      <dgm:spPr/>
      <dgm:t>
        <a:bodyPr/>
        <a:lstStyle/>
        <a:p>
          <a:endParaRPr lang="ru-RU"/>
        </a:p>
      </dgm:t>
    </dgm:pt>
    <dgm:pt modelId="{D77B7247-6E5C-412E-873B-B3926FCD5338}" type="pres">
      <dgm:prSet presAssocID="{7627B8A3-396E-4B5C-8B9F-EE8F1CE64B9C}" presName="compNode" presStyleCnt="0"/>
      <dgm:spPr/>
    </dgm:pt>
    <dgm:pt modelId="{8D95762C-9698-4FF9-BB9F-391667822AAE}" type="pres">
      <dgm:prSet presAssocID="{7627B8A3-396E-4B5C-8B9F-EE8F1CE64B9C}" presName="bkgdShape" presStyleLbl="node1" presStyleIdx="1" presStyleCnt="2"/>
      <dgm:spPr/>
      <dgm:t>
        <a:bodyPr/>
        <a:lstStyle/>
        <a:p>
          <a:endParaRPr lang="ru-RU"/>
        </a:p>
      </dgm:t>
    </dgm:pt>
    <dgm:pt modelId="{0418462A-ECF7-482E-9D6C-0BE0AA3CD975}" type="pres">
      <dgm:prSet presAssocID="{7627B8A3-396E-4B5C-8B9F-EE8F1CE64B9C}" presName="nodeTx" presStyleLbl="node1" presStyleIdx="1" presStyleCnt="2">
        <dgm:presLayoutVars>
          <dgm:bulletEnabled val="1"/>
        </dgm:presLayoutVars>
      </dgm:prSet>
      <dgm:spPr/>
      <dgm:t>
        <a:bodyPr/>
        <a:lstStyle/>
        <a:p>
          <a:endParaRPr lang="ru-RU"/>
        </a:p>
      </dgm:t>
    </dgm:pt>
    <dgm:pt modelId="{0F38D632-FDEB-4CED-8590-1FC48115283A}" type="pres">
      <dgm:prSet presAssocID="{7627B8A3-396E-4B5C-8B9F-EE8F1CE64B9C}" presName="invisiNode" presStyleLbl="node1" presStyleIdx="1" presStyleCnt="2"/>
      <dgm:spPr/>
    </dgm:pt>
    <dgm:pt modelId="{ED59B1B1-82CB-40D0-83F1-21DBD6F22F92}" type="pres">
      <dgm:prSet presAssocID="{7627B8A3-396E-4B5C-8B9F-EE8F1CE64B9C}" presName="imagNode" presStyleLbl="fgImgPlace1" presStyleIdx="1" presStyleCnt="2" custScaleX="148587" custScaleY="127038" custLinFactNeighborX="562" custLinFactNeighborY="-3374"/>
      <dgm:spPr>
        <a:blipFill>
          <a:blip xmlns:r="http://schemas.openxmlformats.org/officeDocument/2006/relationships" r:embed="rId2">
            <a:extLst>
              <a:ext uri="{28A0092B-C50C-407E-A947-70E740481C1C}">
                <a14:useLocalDpi xmlns:a14="http://schemas.microsoft.com/office/drawing/2010/main" val="0"/>
              </a:ext>
            </a:extLst>
          </a:blip>
          <a:srcRect/>
          <a:stretch>
            <a:fillRect l="-10000" r="-10000"/>
          </a:stretch>
        </a:blipFill>
      </dgm:spPr>
    </dgm:pt>
  </dgm:ptLst>
  <dgm:cxnLst>
    <dgm:cxn modelId="{852734F9-F07F-444D-ADA7-331602AD4C8D}" type="presOf" srcId="{7627B8A3-396E-4B5C-8B9F-EE8F1CE64B9C}" destId="{0418462A-ECF7-482E-9D6C-0BE0AA3CD975}" srcOrd="1" destOrd="0" presId="urn:microsoft.com/office/officeart/2005/8/layout/hList7"/>
    <dgm:cxn modelId="{114AE103-1E54-472F-87D4-6A06F147246A}" type="presOf" srcId="{9CF9AD39-E9C2-4285-A3F5-23DA11979CB3}" destId="{91687ED0-B04A-4113-AE07-C7837D72D61E}" srcOrd="0" destOrd="0" presId="urn:microsoft.com/office/officeart/2005/8/layout/hList7"/>
    <dgm:cxn modelId="{32DBAA8D-1260-4F0B-998B-68BEA3299D25}" type="presOf" srcId="{7627B8A3-396E-4B5C-8B9F-EE8F1CE64B9C}" destId="{8D95762C-9698-4FF9-BB9F-391667822AAE}" srcOrd="0" destOrd="0" presId="urn:microsoft.com/office/officeart/2005/8/layout/hList7"/>
    <dgm:cxn modelId="{2979CC3B-9EFE-43AC-B55B-D387D544B5EB}" type="presOf" srcId="{B7E7CFA6-4BBB-4FAF-BCE5-B7BFAE2B91EB}" destId="{E714A13D-0C21-4958-9A60-DC27247784FD}" srcOrd="0" destOrd="0" presId="urn:microsoft.com/office/officeart/2005/8/layout/hList7"/>
    <dgm:cxn modelId="{7A102A21-F4FB-477E-A582-E990BC2A1E21}" srcId="{75CE1335-E7D8-47A3-B8C7-B70713C2AC31}" destId="{B7E7CFA6-4BBB-4FAF-BCE5-B7BFAE2B91EB}" srcOrd="0" destOrd="0" parTransId="{09FB6E7F-FE12-43B8-89A4-B816FA9929F1}" sibTransId="{9CF9AD39-E9C2-4285-A3F5-23DA11979CB3}"/>
    <dgm:cxn modelId="{B639800B-3A09-4120-97F9-74F1D4EB5419}" type="presOf" srcId="{75CE1335-E7D8-47A3-B8C7-B70713C2AC31}" destId="{C33D8E46-3358-45AB-B0CE-9D00C29AE205}" srcOrd="0" destOrd="0" presId="urn:microsoft.com/office/officeart/2005/8/layout/hList7"/>
    <dgm:cxn modelId="{16927D86-C011-4F59-B51B-5E3FB518A662}" type="presOf" srcId="{B7E7CFA6-4BBB-4FAF-BCE5-B7BFAE2B91EB}" destId="{048B2227-416F-4577-9B14-6ECA2C1B658B}" srcOrd="1" destOrd="0" presId="urn:microsoft.com/office/officeart/2005/8/layout/hList7"/>
    <dgm:cxn modelId="{0D21018F-3831-4A75-8572-E7C2A90D1CD3}" srcId="{75CE1335-E7D8-47A3-B8C7-B70713C2AC31}" destId="{7627B8A3-396E-4B5C-8B9F-EE8F1CE64B9C}" srcOrd="1" destOrd="0" parTransId="{3B5B5C0C-DFC9-46A5-8EDE-5729D8E46C02}" sibTransId="{EEA788DE-60FB-486D-8822-A6CEB52ACB5E}"/>
    <dgm:cxn modelId="{BE749D10-947E-4DA9-89C9-E03C4789E52D}" type="presParOf" srcId="{C33D8E46-3358-45AB-B0CE-9D00C29AE205}" destId="{9D1F5A85-C38D-4CD2-A12C-4F4895E0C660}" srcOrd="0" destOrd="0" presId="urn:microsoft.com/office/officeart/2005/8/layout/hList7"/>
    <dgm:cxn modelId="{E5E3E42E-7B90-4272-8610-2F81400BA806}" type="presParOf" srcId="{C33D8E46-3358-45AB-B0CE-9D00C29AE205}" destId="{1F0013BE-69D7-48A7-8C39-20AA8584446B}" srcOrd="1" destOrd="0" presId="urn:microsoft.com/office/officeart/2005/8/layout/hList7"/>
    <dgm:cxn modelId="{52344A46-C4B9-48F5-BCD0-AABF6D192807}" type="presParOf" srcId="{1F0013BE-69D7-48A7-8C39-20AA8584446B}" destId="{4B9434D9-BEB0-4213-B3DF-A38570B151D7}" srcOrd="0" destOrd="0" presId="urn:microsoft.com/office/officeart/2005/8/layout/hList7"/>
    <dgm:cxn modelId="{DA85E6C7-E590-497C-8BD0-8D6904D3A94B}" type="presParOf" srcId="{4B9434D9-BEB0-4213-B3DF-A38570B151D7}" destId="{E714A13D-0C21-4958-9A60-DC27247784FD}" srcOrd="0" destOrd="0" presId="urn:microsoft.com/office/officeart/2005/8/layout/hList7"/>
    <dgm:cxn modelId="{15340C46-1404-44D1-B3C3-14206B91E7DD}" type="presParOf" srcId="{4B9434D9-BEB0-4213-B3DF-A38570B151D7}" destId="{048B2227-416F-4577-9B14-6ECA2C1B658B}" srcOrd="1" destOrd="0" presId="urn:microsoft.com/office/officeart/2005/8/layout/hList7"/>
    <dgm:cxn modelId="{609D3082-2660-4ADA-8BEA-11EB796089BC}" type="presParOf" srcId="{4B9434D9-BEB0-4213-B3DF-A38570B151D7}" destId="{21DEAE69-A798-4B56-B7BA-0283D940B755}" srcOrd="2" destOrd="0" presId="urn:microsoft.com/office/officeart/2005/8/layout/hList7"/>
    <dgm:cxn modelId="{5EBAEAAC-AE0A-46BC-A82A-6E496B74FBAC}" type="presParOf" srcId="{4B9434D9-BEB0-4213-B3DF-A38570B151D7}" destId="{5DBBC189-95F6-49B4-9D12-305C126FA5F8}" srcOrd="3" destOrd="0" presId="urn:microsoft.com/office/officeart/2005/8/layout/hList7"/>
    <dgm:cxn modelId="{CC612E1B-7D24-4AE0-A9F3-48D44DC5221A}" type="presParOf" srcId="{1F0013BE-69D7-48A7-8C39-20AA8584446B}" destId="{91687ED0-B04A-4113-AE07-C7837D72D61E}" srcOrd="1" destOrd="0" presId="urn:microsoft.com/office/officeart/2005/8/layout/hList7"/>
    <dgm:cxn modelId="{933680C4-22DD-4B1C-84D7-2525ACAF4845}" type="presParOf" srcId="{1F0013BE-69D7-48A7-8C39-20AA8584446B}" destId="{D77B7247-6E5C-412E-873B-B3926FCD5338}" srcOrd="2" destOrd="0" presId="urn:microsoft.com/office/officeart/2005/8/layout/hList7"/>
    <dgm:cxn modelId="{18C94208-F998-498B-862F-44BCC9EB4080}" type="presParOf" srcId="{D77B7247-6E5C-412E-873B-B3926FCD5338}" destId="{8D95762C-9698-4FF9-BB9F-391667822AAE}" srcOrd="0" destOrd="0" presId="urn:microsoft.com/office/officeart/2005/8/layout/hList7"/>
    <dgm:cxn modelId="{FA4CBA6F-64FD-48A2-9BFD-4E8AC857418F}" type="presParOf" srcId="{D77B7247-6E5C-412E-873B-B3926FCD5338}" destId="{0418462A-ECF7-482E-9D6C-0BE0AA3CD975}" srcOrd="1" destOrd="0" presId="urn:microsoft.com/office/officeart/2005/8/layout/hList7"/>
    <dgm:cxn modelId="{44C8CFA7-429B-4C95-B585-8BF41CED6782}" type="presParOf" srcId="{D77B7247-6E5C-412E-873B-B3926FCD5338}" destId="{0F38D632-FDEB-4CED-8590-1FC48115283A}" srcOrd="2" destOrd="0" presId="urn:microsoft.com/office/officeart/2005/8/layout/hList7"/>
    <dgm:cxn modelId="{E239F5C7-0731-4096-AF8C-7BE74E75F563}" type="presParOf" srcId="{D77B7247-6E5C-412E-873B-B3926FCD5338}" destId="{ED59B1B1-82CB-40D0-83F1-21DBD6F22F92}"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16490E-A66F-44ED-9389-3CC2F488F545}"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ru-RU"/>
        </a:p>
      </dgm:t>
    </dgm:pt>
    <dgm:pt modelId="{E45FBF63-C86F-4486-AD36-F74FC174F097}">
      <dgm:prSet custT="1"/>
      <dgm:spPr/>
      <dgm:t>
        <a:bodyPr/>
        <a:lstStyle/>
        <a:p>
          <a:pPr rtl="0"/>
          <a:r>
            <a:rPr lang="uz-Cyrl-UZ" sz="1800" b="1" dirty="0" smtClean="0">
              <a:solidFill>
                <a:srgbClr val="002060"/>
              </a:solidFill>
              <a:latin typeface="Arial" panose="020B0604020202020204" pitchFamily="34" charset="0"/>
              <a:cs typeface="Arial" panose="020B0604020202020204" pitchFamily="34" charset="0"/>
            </a:rPr>
            <a:t>31-моддадан</a:t>
          </a:r>
          <a:r>
            <a:rPr lang="uz-Cyrl-UZ" sz="1800" b="0" dirty="0" smtClean="0">
              <a:solidFill>
                <a:srgbClr val="002060"/>
              </a:solidFill>
              <a:latin typeface="Arial" panose="020B0604020202020204" pitchFamily="34" charset="0"/>
              <a:cs typeface="Arial" panose="020B0604020202020204" pitchFamily="34" charset="0"/>
            </a:rPr>
            <a:t> сайлов бюллетенида номзоднинг эгаллаб турган лавозими (машғулотининг тури), иш жойи кўрсатилиши ҳақидаги норма чиқариб ташланди.</a:t>
          </a:r>
          <a:endParaRPr lang="ru-RU" sz="1800" b="0" dirty="0">
            <a:solidFill>
              <a:srgbClr val="002060"/>
            </a:solidFill>
            <a:latin typeface="Arial" panose="020B0604020202020204" pitchFamily="34" charset="0"/>
            <a:cs typeface="Arial" panose="020B0604020202020204" pitchFamily="34" charset="0"/>
          </a:endParaRPr>
        </a:p>
      </dgm:t>
    </dgm:pt>
    <dgm:pt modelId="{41E74D3F-5429-415C-BA22-319FA9742DBD}" type="parTrans" cxnId="{7B7B94CD-350A-4AB1-AAEB-6D13973BD8D5}">
      <dgm:prSet/>
      <dgm:spPr/>
      <dgm:t>
        <a:bodyPr/>
        <a:lstStyle/>
        <a:p>
          <a:endParaRPr lang="ru-RU" sz="2800" b="1">
            <a:solidFill>
              <a:srgbClr val="002060"/>
            </a:solidFill>
          </a:endParaRPr>
        </a:p>
      </dgm:t>
    </dgm:pt>
    <dgm:pt modelId="{FE5633D1-BAA4-4EC9-BFA2-F6324B85D6DF}" type="sibTrans" cxnId="{7B7B94CD-350A-4AB1-AAEB-6D13973BD8D5}">
      <dgm:prSet/>
      <dgm:spPr/>
      <dgm:t>
        <a:bodyPr/>
        <a:lstStyle/>
        <a:p>
          <a:endParaRPr lang="ru-RU" sz="2800" b="1">
            <a:solidFill>
              <a:srgbClr val="002060"/>
            </a:solidFill>
          </a:endParaRPr>
        </a:p>
      </dgm:t>
    </dgm:pt>
    <dgm:pt modelId="{18205794-4C7C-4D74-B585-B10057432B55}">
      <dgm:prSet custT="1"/>
      <dgm:spPr/>
      <dgm:t>
        <a:bodyPr/>
        <a:lstStyle/>
        <a:p>
          <a:pPr rtl="0"/>
          <a:r>
            <a:rPr lang="uz-Cyrl-UZ" sz="1800" b="1" dirty="0" smtClean="0">
              <a:solidFill>
                <a:srgbClr val="002060"/>
              </a:solidFill>
              <a:latin typeface="Arial" panose="020B0604020202020204" pitchFamily="34" charset="0"/>
              <a:cs typeface="Arial" panose="020B0604020202020204" pitchFamily="34" charset="0"/>
            </a:rPr>
            <a:t>38-моддада</a:t>
          </a:r>
          <a:r>
            <a:rPr lang="uz-Cyrl-UZ" sz="1800" b="0" dirty="0" smtClean="0">
              <a:solidFill>
                <a:srgbClr val="002060"/>
              </a:solidFill>
              <a:latin typeface="Arial" panose="020B0604020202020204" pitchFamily="34" charset="0"/>
              <a:cs typeface="Arial" panose="020B0604020202020204" pitchFamily="34" charset="0"/>
            </a:rPr>
            <a:t> сайловларда сиёсий партия ёки номзодларни қўллаб-қувватлаб имзо қўйишда фуқаролар паспорт билан бир қаторда идентификация картаси орқали ҳам шахсини тасдиқлаши мумкинлиги белгиланди.</a:t>
          </a:r>
          <a:endParaRPr lang="ru-RU" sz="1800" b="0" dirty="0">
            <a:solidFill>
              <a:srgbClr val="002060"/>
            </a:solidFill>
            <a:latin typeface="Arial" panose="020B0604020202020204" pitchFamily="34" charset="0"/>
            <a:cs typeface="Arial" panose="020B0604020202020204" pitchFamily="34" charset="0"/>
          </a:endParaRPr>
        </a:p>
      </dgm:t>
    </dgm:pt>
    <dgm:pt modelId="{51AB68FD-4E81-4463-B3A3-2AE32E1FAB20}" type="parTrans" cxnId="{BF13C7F4-15DB-4CE6-969B-7F027974DF28}">
      <dgm:prSet/>
      <dgm:spPr/>
      <dgm:t>
        <a:bodyPr/>
        <a:lstStyle/>
        <a:p>
          <a:endParaRPr lang="ru-RU" sz="2800" b="1">
            <a:solidFill>
              <a:srgbClr val="002060"/>
            </a:solidFill>
          </a:endParaRPr>
        </a:p>
      </dgm:t>
    </dgm:pt>
    <dgm:pt modelId="{45DD4C98-B4D3-448B-86D5-9FCE451BEE02}" type="sibTrans" cxnId="{BF13C7F4-15DB-4CE6-969B-7F027974DF28}">
      <dgm:prSet/>
      <dgm:spPr/>
      <dgm:t>
        <a:bodyPr/>
        <a:lstStyle/>
        <a:p>
          <a:endParaRPr lang="ru-RU" sz="2800" b="1">
            <a:solidFill>
              <a:srgbClr val="002060"/>
            </a:solidFill>
          </a:endParaRPr>
        </a:p>
      </dgm:t>
    </dgm:pt>
    <dgm:pt modelId="{17243E3B-10BC-4B9F-B022-618280C0AB7E}">
      <dgm:prSet custT="1"/>
      <dgm:spPr/>
      <dgm:t>
        <a:bodyPr/>
        <a:lstStyle/>
        <a:p>
          <a:pPr rtl="0"/>
          <a:r>
            <a:rPr lang="uz-Cyrl-UZ" sz="1800" b="1" dirty="0" smtClean="0">
              <a:solidFill>
                <a:srgbClr val="002060"/>
              </a:solidFill>
              <a:latin typeface="Arial" panose="020B0604020202020204" pitchFamily="34" charset="0"/>
              <a:cs typeface="Arial" panose="020B0604020202020204" pitchFamily="34" charset="0"/>
            </a:rPr>
            <a:t>48-моддада</a:t>
          </a:r>
          <a:r>
            <a:rPr lang="uz-Cyrl-UZ" sz="1800" b="0" dirty="0" smtClean="0">
              <a:solidFill>
                <a:srgbClr val="002060"/>
              </a:solidFill>
              <a:latin typeface="Arial" panose="020B0604020202020204" pitchFamily="34" charset="0"/>
              <a:cs typeface="Arial" panose="020B0604020202020204" pitchFamily="34" charset="0"/>
            </a:rPr>
            <a:t> сайловчилар билан учрашувлар каби оммавий тадбирлар уларнинг ўтказилиши жойи ва вақти ҳақида туман (шаҳар) ҳокимликлари камида уч кун олдин ёзма равишда хабардор қилинган ҳолда ўтказилиши, бунда, ушбу оммавий тадбирларни ўтказиш учун рухсатнома талаб этилмаслиги каби нормалар белгиланди. </a:t>
          </a:r>
          <a:endParaRPr lang="ru-RU" sz="1800" b="0" dirty="0">
            <a:solidFill>
              <a:srgbClr val="002060"/>
            </a:solidFill>
            <a:latin typeface="Arial" panose="020B0604020202020204" pitchFamily="34" charset="0"/>
            <a:cs typeface="Arial" panose="020B0604020202020204" pitchFamily="34" charset="0"/>
          </a:endParaRPr>
        </a:p>
      </dgm:t>
    </dgm:pt>
    <dgm:pt modelId="{78AD2C1C-A141-49F6-AF48-0EEEABFE543E}" type="parTrans" cxnId="{990C90B6-588E-4E92-B057-7FBCBF5B50CC}">
      <dgm:prSet/>
      <dgm:spPr/>
      <dgm:t>
        <a:bodyPr/>
        <a:lstStyle/>
        <a:p>
          <a:endParaRPr lang="ru-RU" sz="2800" b="1">
            <a:solidFill>
              <a:srgbClr val="002060"/>
            </a:solidFill>
          </a:endParaRPr>
        </a:p>
      </dgm:t>
    </dgm:pt>
    <dgm:pt modelId="{736AA3F4-84A1-4BBE-8AB9-7492CBF9E54E}" type="sibTrans" cxnId="{990C90B6-588E-4E92-B057-7FBCBF5B50CC}">
      <dgm:prSet/>
      <dgm:spPr/>
      <dgm:t>
        <a:bodyPr/>
        <a:lstStyle/>
        <a:p>
          <a:endParaRPr lang="ru-RU" sz="2800" b="1">
            <a:solidFill>
              <a:srgbClr val="002060"/>
            </a:solidFill>
          </a:endParaRPr>
        </a:p>
      </dgm:t>
    </dgm:pt>
    <dgm:pt modelId="{9AA8B08E-A43B-48F7-80ED-F14A579DE739}" type="pres">
      <dgm:prSet presAssocID="{6A16490E-A66F-44ED-9389-3CC2F488F545}" presName="linearFlow" presStyleCnt="0">
        <dgm:presLayoutVars>
          <dgm:dir/>
          <dgm:resizeHandles val="exact"/>
        </dgm:presLayoutVars>
      </dgm:prSet>
      <dgm:spPr/>
      <dgm:t>
        <a:bodyPr/>
        <a:lstStyle/>
        <a:p>
          <a:endParaRPr lang="ru-RU"/>
        </a:p>
      </dgm:t>
    </dgm:pt>
    <dgm:pt modelId="{12D4AE1F-353E-431F-BF5C-6C3418349B84}" type="pres">
      <dgm:prSet presAssocID="{E45FBF63-C86F-4486-AD36-F74FC174F097}" presName="composite" presStyleCnt="0"/>
      <dgm:spPr/>
    </dgm:pt>
    <dgm:pt modelId="{80B21328-7F10-409B-BE75-59E8A9BECEDC}" type="pres">
      <dgm:prSet presAssocID="{E45FBF63-C86F-4486-AD36-F74FC174F097}" presName="imgShp"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3000" r="-13000"/>
          </a:stretch>
        </a:blipFill>
      </dgm:spPr>
    </dgm:pt>
    <dgm:pt modelId="{A0DDD457-6D01-47F2-B16A-EA244BFFB31E}" type="pres">
      <dgm:prSet presAssocID="{E45FBF63-C86F-4486-AD36-F74FC174F097}" presName="txShp" presStyleLbl="node1" presStyleIdx="0" presStyleCnt="3" custLinFactNeighborX="-194" custLinFactNeighborY="1165">
        <dgm:presLayoutVars>
          <dgm:bulletEnabled val="1"/>
        </dgm:presLayoutVars>
      </dgm:prSet>
      <dgm:spPr/>
      <dgm:t>
        <a:bodyPr/>
        <a:lstStyle/>
        <a:p>
          <a:endParaRPr lang="ru-RU"/>
        </a:p>
      </dgm:t>
    </dgm:pt>
    <dgm:pt modelId="{3FD71C34-454A-4CA3-826E-2E9ED26E2052}" type="pres">
      <dgm:prSet presAssocID="{FE5633D1-BAA4-4EC9-BFA2-F6324B85D6DF}" presName="spacing" presStyleCnt="0"/>
      <dgm:spPr/>
    </dgm:pt>
    <dgm:pt modelId="{6806B42A-4ECD-4F49-ADD1-966F7B51F7B7}" type="pres">
      <dgm:prSet presAssocID="{18205794-4C7C-4D74-B585-B10057432B55}" presName="composite" presStyleCnt="0"/>
      <dgm:spPr/>
    </dgm:pt>
    <dgm:pt modelId="{01756C06-AD55-492B-B959-E0A92615F9AF}" type="pres">
      <dgm:prSet presAssocID="{18205794-4C7C-4D74-B585-B10057432B55}"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dgm:spPr>
    </dgm:pt>
    <dgm:pt modelId="{4676134F-0BD4-4658-8884-08CB9439CF6A}" type="pres">
      <dgm:prSet presAssocID="{18205794-4C7C-4D74-B585-B10057432B55}" presName="txShp" presStyleLbl="node1" presStyleIdx="1" presStyleCnt="3">
        <dgm:presLayoutVars>
          <dgm:bulletEnabled val="1"/>
        </dgm:presLayoutVars>
      </dgm:prSet>
      <dgm:spPr/>
      <dgm:t>
        <a:bodyPr/>
        <a:lstStyle/>
        <a:p>
          <a:endParaRPr lang="ru-RU"/>
        </a:p>
      </dgm:t>
    </dgm:pt>
    <dgm:pt modelId="{D1F943AD-9E5F-473E-A448-9E296670852F}" type="pres">
      <dgm:prSet presAssocID="{45DD4C98-B4D3-448B-86D5-9FCE451BEE02}" presName="spacing" presStyleCnt="0"/>
      <dgm:spPr/>
    </dgm:pt>
    <dgm:pt modelId="{0F21CC1D-6814-4A05-B632-4B3409077CF6}" type="pres">
      <dgm:prSet presAssocID="{17243E3B-10BC-4B9F-B022-618280C0AB7E}" presName="composite" presStyleCnt="0"/>
      <dgm:spPr/>
    </dgm:pt>
    <dgm:pt modelId="{511C9F73-6B3E-40B3-9510-34D616FCB268}" type="pres">
      <dgm:prSet presAssocID="{17243E3B-10BC-4B9F-B022-618280C0AB7E}" presName="imgShp"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pt>
    <dgm:pt modelId="{98D2BAFF-F96B-472F-866C-A82A433C9D5F}" type="pres">
      <dgm:prSet presAssocID="{17243E3B-10BC-4B9F-B022-618280C0AB7E}" presName="txShp" presStyleLbl="node1" presStyleIdx="2" presStyleCnt="3">
        <dgm:presLayoutVars>
          <dgm:bulletEnabled val="1"/>
        </dgm:presLayoutVars>
      </dgm:prSet>
      <dgm:spPr/>
      <dgm:t>
        <a:bodyPr/>
        <a:lstStyle/>
        <a:p>
          <a:endParaRPr lang="ru-RU"/>
        </a:p>
      </dgm:t>
    </dgm:pt>
  </dgm:ptLst>
  <dgm:cxnLst>
    <dgm:cxn modelId="{B50FED5A-0723-40D7-A392-ED0768F4C01D}" type="presOf" srcId="{18205794-4C7C-4D74-B585-B10057432B55}" destId="{4676134F-0BD4-4658-8884-08CB9439CF6A}" srcOrd="0" destOrd="0" presId="urn:microsoft.com/office/officeart/2005/8/layout/vList3"/>
    <dgm:cxn modelId="{B788FE0C-5F11-47AA-A4DF-6FEF06539C9C}" type="presOf" srcId="{17243E3B-10BC-4B9F-B022-618280C0AB7E}" destId="{98D2BAFF-F96B-472F-866C-A82A433C9D5F}" srcOrd="0" destOrd="0" presId="urn:microsoft.com/office/officeart/2005/8/layout/vList3"/>
    <dgm:cxn modelId="{5B36BD9D-FF1A-4373-8DDE-EB4803ECE7FB}" type="presOf" srcId="{E45FBF63-C86F-4486-AD36-F74FC174F097}" destId="{A0DDD457-6D01-47F2-B16A-EA244BFFB31E}" srcOrd="0" destOrd="0" presId="urn:microsoft.com/office/officeart/2005/8/layout/vList3"/>
    <dgm:cxn modelId="{BF13C7F4-15DB-4CE6-969B-7F027974DF28}" srcId="{6A16490E-A66F-44ED-9389-3CC2F488F545}" destId="{18205794-4C7C-4D74-B585-B10057432B55}" srcOrd="1" destOrd="0" parTransId="{51AB68FD-4E81-4463-B3A3-2AE32E1FAB20}" sibTransId="{45DD4C98-B4D3-448B-86D5-9FCE451BEE02}"/>
    <dgm:cxn modelId="{990C90B6-588E-4E92-B057-7FBCBF5B50CC}" srcId="{6A16490E-A66F-44ED-9389-3CC2F488F545}" destId="{17243E3B-10BC-4B9F-B022-618280C0AB7E}" srcOrd="2" destOrd="0" parTransId="{78AD2C1C-A141-49F6-AF48-0EEEABFE543E}" sibTransId="{736AA3F4-84A1-4BBE-8AB9-7492CBF9E54E}"/>
    <dgm:cxn modelId="{7B7B94CD-350A-4AB1-AAEB-6D13973BD8D5}" srcId="{6A16490E-A66F-44ED-9389-3CC2F488F545}" destId="{E45FBF63-C86F-4486-AD36-F74FC174F097}" srcOrd="0" destOrd="0" parTransId="{41E74D3F-5429-415C-BA22-319FA9742DBD}" sibTransId="{FE5633D1-BAA4-4EC9-BFA2-F6324B85D6DF}"/>
    <dgm:cxn modelId="{C97924B4-A9CF-4015-9564-A006F7025399}" type="presOf" srcId="{6A16490E-A66F-44ED-9389-3CC2F488F545}" destId="{9AA8B08E-A43B-48F7-80ED-F14A579DE739}" srcOrd="0" destOrd="0" presId="urn:microsoft.com/office/officeart/2005/8/layout/vList3"/>
    <dgm:cxn modelId="{1282964E-625F-4A08-A7AD-7AFC8969A069}" type="presParOf" srcId="{9AA8B08E-A43B-48F7-80ED-F14A579DE739}" destId="{12D4AE1F-353E-431F-BF5C-6C3418349B84}" srcOrd="0" destOrd="0" presId="urn:microsoft.com/office/officeart/2005/8/layout/vList3"/>
    <dgm:cxn modelId="{D17D1AC6-9D66-497B-BE95-E313954E16C8}" type="presParOf" srcId="{12D4AE1F-353E-431F-BF5C-6C3418349B84}" destId="{80B21328-7F10-409B-BE75-59E8A9BECEDC}" srcOrd="0" destOrd="0" presId="urn:microsoft.com/office/officeart/2005/8/layout/vList3"/>
    <dgm:cxn modelId="{C7CC66E1-0D53-4B56-BF6E-785A6C3C81E8}" type="presParOf" srcId="{12D4AE1F-353E-431F-BF5C-6C3418349B84}" destId="{A0DDD457-6D01-47F2-B16A-EA244BFFB31E}" srcOrd="1" destOrd="0" presId="urn:microsoft.com/office/officeart/2005/8/layout/vList3"/>
    <dgm:cxn modelId="{4CD5021A-B463-4E15-857B-FE6BA34FCF80}" type="presParOf" srcId="{9AA8B08E-A43B-48F7-80ED-F14A579DE739}" destId="{3FD71C34-454A-4CA3-826E-2E9ED26E2052}" srcOrd="1" destOrd="0" presId="urn:microsoft.com/office/officeart/2005/8/layout/vList3"/>
    <dgm:cxn modelId="{48A17537-F41D-46CE-8D89-20C4A5C875D7}" type="presParOf" srcId="{9AA8B08E-A43B-48F7-80ED-F14A579DE739}" destId="{6806B42A-4ECD-4F49-ADD1-966F7B51F7B7}" srcOrd="2" destOrd="0" presId="urn:microsoft.com/office/officeart/2005/8/layout/vList3"/>
    <dgm:cxn modelId="{B9888D79-E718-4C96-802E-14237747FEDD}" type="presParOf" srcId="{6806B42A-4ECD-4F49-ADD1-966F7B51F7B7}" destId="{01756C06-AD55-492B-B959-E0A92615F9AF}" srcOrd="0" destOrd="0" presId="urn:microsoft.com/office/officeart/2005/8/layout/vList3"/>
    <dgm:cxn modelId="{3AD7752D-6386-4EC4-88A9-2B3013742C23}" type="presParOf" srcId="{6806B42A-4ECD-4F49-ADD1-966F7B51F7B7}" destId="{4676134F-0BD4-4658-8884-08CB9439CF6A}" srcOrd="1" destOrd="0" presId="urn:microsoft.com/office/officeart/2005/8/layout/vList3"/>
    <dgm:cxn modelId="{C5B92278-1F46-494B-B6D9-24C8C57C5FF8}" type="presParOf" srcId="{9AA8B08E-A43B-48F7-80ED-F14A579DE739}" destId="{D1F943AD-9E5F-473E-A448-9E296670852F}" srcOrd="3" destOrd="0" presId="urn:microsoft.com/office/officeart/2005/8/layout/vList3"/>
    <dgm:cxn modelId="{5D99FFCD-83DD-4FC2-A711-8B549422AFF3}" type="presParOf" srcId="{9AA8B08E-A43B-48F7-80ED-F14A579DE739}" destId="{0F21CC1D-6814-4A05-B632-4B3409077CF6}" srcOrd="4" destOrd="0" presId="urn:microsoft.com/office/officeart/2005/8/layout/vList3"/>
    <dgm:cxn modelId="{C452225D-EF93-4AEB-BB18-0E10E45E9935}" type="presParOf" srcId="{0F21CC1D-6814-4A05-B632-4B3409077CF6}" destId="{511C9F73-6B3E-40B3-9510-34D616FCB268}" srcOrd="0" destOrd="0" presId="urn:microsoft.com/office/officeart/2005/8/layout/vList3"/>
    <dgm:cxn modelId="{BA7BC995-65B9-404E-9A21-5E19F7AD6739}" type="presParOf" srcId="{0F21CC1D-6814-4A05-B632-4B3409077CF6}" destId="{98D2BAFF-F96B-472F-866C-A82A433C9D5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F7199A-D664-4638-9972-D446E0A7E7DC}">
      <dsp:nvSpPr>
        <dsp:cNvPr id="0" name=""/>
        <dsp:cNvSpPr/>
      </dsp:nvSpPr>
      <dsp:spPr>
        <a:xfrm>
          <a:off x="2846688" y="0"/>
          <a:ext cx="3987157" cy="3987157"/>
        </a:xfrm>
        <a:prstGeom prst="triangl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79FED926-EA88-4BB9-83A3-48B321F1A642}">
      <dsp:nvSpPr>
        <dsp:cNvPr id="0" name=""/>
        <dsp:cNvSpPr/>
      </dsp:nvSpPr>
      <dsp:spPr>
        <a:xfrm>
          <a:off x="4824427" y="399105"/>
          <a:ext cx="2849521" cy="708654"/>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uz-Cyrl-UZ" sz="2000" b="1" kern="1200" dirty="0" smtClean="0">
              <a:latin typeface="Arial" panose="020B0604020202020204" pitchFamily="34" charset="0"/>
              <a:cs typeface="Arial" panose="020B0604020202020204" pitchFamily="34" charset="0"/>
            </a:rPr>
            <a:t>умумий сайлов ҳуқуқи</a:t>
          </a:r>
          <a:endParaRPr lang="ru-RU" sz="2000" b="1" kern="1200" dirty="0">
            <a:latin typeface="Arial" panose="020B0604020202020204" pitchFamily="34" charset="0"/>
            <a:cs typeface="Arial" panose="020B0604020202020204" pitchFamily="34" charset="0"/>
          </a:endParaRPr>
        </a:p>
      </dsp:txBody>
      <dsp:txXfrm>
        <a:off x="4859021" y="433699"/>
        <a:ext cx="2780333" cy="639466"/>
      </dsp:txXfrm>
    </dsp:sp>
    <dsp:sp modelId="{A37EE388-E720-4D5A-AB26-646A2D295A5D}">
      <dsp:nvSpPr>
        <dsp:cNvPr id="0" name=""/>
        <dsp:cNvSpPr/>
      </dsp:nvSpPr>
      <dsp:spPr>
        <a:xfrm>
          <a:off x="4824427" y="1196341"/>
          <a:ext cx="2849521" cy="708654"/>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uz-Cyrl-UZ" sz="2000" b="1" kern="1200" dirty="0" smtClean="0">
              <a:latin typeface="Arial" panose="020B0604020202020204" pitchFamily="34" charset="0"/>
              <a:cs typeface="Arial" panose="020B0604020202020204" pitchFamily="34" charset="0"/>
            </a:rPr>
            <a:t>тенг сайлов </a:t>
          </a:r>
          <a:r>
            <a:rPr lang="en-US" sz="2000" b="1" kern="1200" dirty="0" smtClean="0">
              <a:latin typeface="Arial" panose="020B0604020202020204" pitchFamily="34" charset="0"/>
              <a:cs typeface="Arial" panose="020B0604020202020204" pitchFamily="34" charset="0"/>
            </a:rPr>
            <a:t>    </a:t>
          </a:r>
          <a:r>
            <a:rPr lang="uz-Cyrl-UZ" sz="2000" b="1" kern="1200" dirty="0" smtClean="0">
              <a:latin typeface="Arial" panose="020B0604020202020204" pitchFamily="34" charset="0"/>
              <a:cs typeface="Arial" panose="020B0604020202020204" pitchFamily="34" charset="0"/>
            </a:rPr>
            <a:t>ҳуқуқи </a:t>
          </a:r>
          <a:endParaRPr lang="ru-RU" sz="2000" b="1" kern="1200" dirty="0">
            <a:latin typeface="Arial" panose="020B0604020202020204" pitchFamily="34" charset="0"/>
            <a:cs typeface="Arial" panose="020B0604020202020204" pitchFamily="34" charset="0"/>
          </a:endParaRPr>
        </a:p>
      </dsp:txBody>
      <dsp:txXfrm>
        <a:off x="4859021" y="1230935"/>
        <a:ext cx="2780333" cy="639466"/>
      </dsp:txXfrm>
    </dsp:sp>
    <dsp:sp modelId="{C709C5C6-6B62-4498-A063-9DAF2A6AD86C}">
      <dsp:nvSpPr>
        <dsp:cNvPr id="0" name=""/>
        <dsp:cNvSpPr/>
      </dsp:nvSpPr>
      <dsp:spPr>
        <a:xfrm>
          <a:off x="4824427" y="1993578"/>
          <a:ext cx="2849521" cy="708654"/>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uz-Cyrl-UZ" sz="2000" b="1" kern="1200" dirty="0" smtClean="0">
              <a:latin typeface="Arial" panose="020B0604020202020204" pitchFamily="34" charset="0"/>
              <a:cs typeface="Arial" panose="020B0604020202020204" pitchFamily="34" charset="0"/>
            </a:rPr>
            <a:t>тўғридан-тўғри сайлов ҳуқуқи</a:t>
          </a:r>
          <a:endParaRPr lang="ru-RU" sz="2000" b="1" kern="1200" dirty="0">
            <a:latin typeface="Arial" panose="020B0604020202020204" pitchFamily="34" charset="0"/>
            <a:cs typeface="Arial" panose="020B0604020202020204" pitchFamily="34" charset="0"/>
          </a:endParaRPr>
        </a:p>
      </dsp:txBody>
      <dsp:txXfrm>
        <a:off x="4859021" y="2028172"/>
        <a:ext cx="2780333" cy="639466"/>
      </dsp:txXfrm>
    </dsp:sp>
    <dsp:sp modelId="{590DE3EC-60FA-41A8-8CF0-E528E908A4EA}">
      <dsp:nvSpPr>
        <dsp:cNvPr id="0" name=""/>
        <dsp:cNvSpPr/>
      </dsp:nvSpPr>
      <dsp:spPr>
        <a:xfrm>
          <a:off x="4824427" y="2790815"/>
          <a:ext cx="2849521" cy="708654"/>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uz-Cyrl-UZ" sz="2000" b="1" kern="1200" dirty="0" smtClean="0">
              <a:latin typeface="Arial" panose="020B0604020202020204" pitchFamily="34" charset="0"/>
              <a:cs typeface="Arial" panose="020B0604020202020204" pitchFamily="34" charset="0"/>
            </a:rPr>
            <a:t>яширин овоз бериш йўли билан  </a:t>
          </a:r>
          <a:endParaRPr lang="ru-RU" sz="2000" b="1" kern="1200" dirty="0">
            <a:latin typeface="Arial" panose="020B0604020202020204" pitchFamily="34" charset="0"/>
            <a:cs typeface="Arial" panose="020B0604020202020204" pitchFamily="34" charset="0"/>
          </a:endParaRPr>
        </a:p>
      </dsp:txBody>
      <dsp:txXfrm>
        <a:off x="4859021" y="2825409"/>
        <a:ext cx="2780333" cy="6394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44F08C-4DD3-4290-B4C5-8114B1137DBF}">
      <dsp:nvSpPr>
        <dsp:cNvPr id="0" name=""/>
        <dsp:cNvSpPr/>
      </dsp:nvSpPr>
      <dsp:spPr>
        <a:xfrm>
          <a:off x="-6733790" y="-1030507"/>
          <a:ext cx="8020945" cy="8020945"/>
        </a:xfrm>
        <a:prstGeom prst="blockArc">
          <a:avLst>
            <a:gd name="adj1" fmla="val 18900000"/>
            <a:gd name="adj2" fmla="val 2700000"/>
            <a:gd name="adj3" fmla="val 269"/>
          </a:avLst>
        </a:pr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317EB58-B0E2-44F7-82BB-0ABD2EC1CE16}">
      <dsp:nvSpPr>
        <dsp:cNvPr id="0" name=""/>
        <dsp:cNvSpPr/>
      </dsp:nvSpPr>
      <dsp:spPr>
        <a:xfrm>
          <a:off x="418089" y="270938"/>
          <a:ext cx="9369554" cy="54163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29926" tIns="35560" rIns="35560" bIns="35560" numCol="1" spcCol="1270" anchor="ctr" anchorCtr="0">
          <a:noAutofit/>
        </a:bodyPr>
        <a:lstStyle/>
        <a:p>
          <a:pPr lvl="0" algn="l" defTabSz="622300" rtl="0">
            <a:lnSpc>
              <a:spcPct val="90000"/>
            </a:lnSpc>
            <a:spcBef>
              <a:spcPct val="0"/>
            </a:spcBef>
            <a:spcAft>
              <a:spcPct val="35000"/>
            </a:spcAft>
          </a:pPr>
          <a:r>
            <a:rPr lang="uz-Cyrl-UZ" sz="1400" b="1" kern="1200" dirty="0" smtClean="0">
              <a:solidFill>
                <a:srgbClr val="245A8C"/>
              </a:solidFill>
              <a:latin typeface="Arial" panose="020B0604020202020204" pitchFamily="34" charset="0"/>
              <a:cs typeface="Arial" panose="020B0604020202020204" pitchFamily="34" charset="0"/>
            </a:rPr>
            <a:t>Сайловчиларнинг ягона </a:t>
          </a:r>
          <a:r>
            <a:rPr lang="uz-Cyrl-UZ" sz="1400" b="1" kern="1200" dirty="0" smtClean="0">
              <a:solidFill>
                <a:srgbClr val="245A8C"/>
              </a:solidFill>
              <a:latin typeface="Arial" panose="020B0604020202020204" pitchFamily="34" charset="0"/>
              <a:cs typeface="Arial" panose="020B0604020202020204" pitchFamily="34" charset="0"/>
            </a:rPr>
            <a:t>электрон рўйхатини юритиш тартиби қонунан тартибга солинди;</a:t>
          </a:r>
          <a:endParaRPr lang="ru-RU" sz="1400" kern="1200" dirty="0">
            <a:solidFill>
              <a:srgbClr val="245A8C"/>
            </a:solidFill>
            <a:latin typeface="Arial" panose="020B0604020202020204" pitchFamily="34" charset="0"/>
            <a:cs typeface="Arial" panose="020B0604020202020204" pitchFamily="34" charset="0"/>
          </a:endParaRPr>
        </a:p>
      </dsp:txBody>
      <dsp:txXfrm>
        <a:off x="418089" y="270938"/>
        <a:ext cx="9369554" cy="541638"/>
      </dsp:txXfrm>
    </dsp:sp>
    <dsp:sp modelId="{168DB273-24EA-4E7C-9DC1-98E2027E4F9F}">
      <dsp:nvSpPr>
        <dsp:cNvPr id="0" name=""/>
        <dsp:cNvSpPr/>
      </dsp:nvSpPr>
      <dsp:spPr>
        <a:xfrm>
          <a:off x="79565" y="203233"/>
          <a:ext cx="677048" cy="677048"/>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B7A9250B-2CAC-4756-8A31-DF5DCE2FBC82}">
      <dsp:nvSpPr>
        <dsp:cNvPr id="0" name=""/>
        <dsp:cNvSpPr/>
      </dsp:nvSpPr>
      <dsp:spPr>
        <a:xfrm>
          <a:off x="908591" y="1083872"/>
          <a:ext cx="8879052" cy="54163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29926" tIns="35560" rIns="35560" bIns="35560" numCol="1" spcCol="1270" anchor="ctr" anchorCtr="0">
          <a:noAutofit/>
        </a:bodyPr>
        <a:lstStyle/>
        <a:p>
          <a:pPr lvl="0" algn="l" defTabSz="622300" rtl="0">
            <a:lnSpc>
              <a:spcPct val="90000"/>
            </a:lnSpc>
            <a:spcBef>
              <a:spcPct val="0"/>
            </a:spcBef>
            <a:spcAft>
              <a:spcPct val="35000"/>
            </a:spcAft>
          </a:pPr>
          <a:r>
            <a:rPr lang="uz-Cyrl-UZ" sz="1400" b="1" kern="1200" dirty="0" smtClean="0">
              <a:solidFill>
                <a:srgbClr val="245A8C"/>
              </a:solidFill>
              <a:latin typeface="Arial" panose="020B0604020202020204" pitchFamily="34" charset="0"/>
              <a:cs typeface="Arial" panose="020B0604020202020204" pitchFamily="34" charset="0"/>
            </a:rPr>
            <a:t>сайлов бюллетенидаги бўш квадрат ичига сайловчилар томонидан номзодга ёқлаб овоз беришда бир қанча белгилар </a:t>
          </a:r>
          <a:r>
            <a:rPr lang="ru-RU" sz="1400" b="1" kern="1200" dirty="0" smtClean="0">
              <a:solidFill>
                <a:srgbClr val="245A8C"/>
              </a:solidFill>
              <a:latin typeface="Arial" panose="020B0604020202020204" pitchFamily="34" charset="0"/>
              <a:cs typeface="Arial" panose="020B0604020202020204" pitchFamily="34" charset="0"/>
            </a:rPr>
            <a:t>(+, √, Х) </a:t>
          </a:r>
          <a:r>
            <a:rPr lang="ru-RU" sz="1400" b="1" kern="1200" dirty="0" err="1" smtClean="0">
              <a:solidFill>
                <a:srgbClr val="245A8C"/>
              </a:solidFill>
              <a:latin typeface="Arial" panose="020B0604020202020204" pitchFamily="34" charset="0"/>
              <a:cs typeface="Arial" panose="020B0604020202020204" pitchFamily="34" charset="0"/>
            </a:rPr>
            <a:t>қўйиш</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имконияти</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берилди</a:t>
          </a:r>
          <a:r>
            <a:rPr lang="ru-RU" sz="1400" b="1" kern="1200" dirty="0" smtClean="0">
              <a:solidFill>
                <a:srgbClr val="245A8C"/>
              </a:solidFill>
              <a:latin typeface="Arial" panose="020B0604020202020204" pitchFamily="34" charset="0"/>
              <a:cs typeface="Arial" panose="020B0604020202020204" pitchFamily="34" charset="0"/>
            </a:rPr>
            <a:t>;</a:t>
          </a:r>
          <a:endParaRPr lang="ru-RU" sz="1400" kern="1200" dirty="0">
            <a:solidFill>
              <a:srgbClr val="245A8C"/>
            </a:solidFill>
            <a:latin typeface="Arial" panose="020B0604020202020204" pitchFamily="34" charset="0"/>
            <a:cs typeface="Arial" panose="020B0604020202020204" pitchFamily="34" charset="0"/>
          </a:endParaRPr>
        </a:p>
      </dsp:txBody>
      <dsp:txXfrm>
        <a:off x="908591" y="1083872"/>
        <a:ext cx="8879052" cy="541638"/>
      </dsp:txXfrm>
    </dsp:sp>
    <dsp:sp modelId="{8D0D4C93-DCD2-4EB2-8917-1E30A519EA51}">
      <dsp:nvSpPr>
        <dsp:cNvPr id="0" name=""/>
        <dsp:cNvSpPr/>
      </dsp:nvSpPr>
      <dsp:spPr>
        <a:xfrm>
          <a:off x="570067" y="1016168"/>
          <a:ext cx="677048" cy="677048"/>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FC57C310-7AB4-4D71-B4DD-B46F82B22FA2}">
      <dsp:nvSpPr>
        <dsp:cNvPr id="0" name=""/>
        <dsp:cNvSpPr/>
      </dsp:nvSpPr>
      <dsp:spPr>
        <a:xfrm>
          <a:off x="1177384" y="1822356"/>
          <a:ext cx="8610259" cy="68934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29926" tIns="35560" rIns="35560" bIns="35560" numCol="1" spcCol="1270" anchor="ctr" anchorCtr="0">
          <a:noAutofit/>
        </a:bodyPr>
        <a:lstStyle/>
        <a:p>
          <a:pPr lvl="0" algn="l" defTabSz="622300" rtl="0">
            <a:lnSpc>
              <a:spcPct val="90000"/>
            </a:lnSpc>
            <a:spcBef>
              <a:spcPct val="0"/>
            </a:spcBef>
            <a:spcAft>
              <a:spcPct val="35000"/>
            </a:spcAft>
          </a:pPr>
          <a:r>
            <a:rPr lang="uz-Cyrl-UZ" sz="1400" b="1" kern="1200" dirty="0" smtClean="0">
              <a:solidFill>
                <a:srgbClr val="245A8C"/>
              </a:solidFill>
              <a:latin typeface="Arial" panose="020B0604020202020204" pitchFamily="34" charset="0"/>
              <a:cs typeface="Arial" panose="020B0604020202020204" pitchFamily="34" charset="0"/>
            </a:rPr>
            <a:t>муддатидан олдин сайлов ва сайлов куни овоз бериш учун мўлжалланган</a:t>
          </a:r>
          <a:r>
            <a:rPr lang="en-US" sz="1400" b="1" kern="1200" dirty="0" smtClean="0">
              <a:solidFill>
                <a:srgbClr val="245A8C"/>
              </a:solidFill>
              <a:latin typeface="Arial" panose="020B0604020202020204" pitchFamily="34" charset="0"/>
              <a:cs typeface="Arial" panose="020B0604020202020204" pitchFamily="34" charset="0"/>
            </a:rPr>
            <a:t> </a:t>
          </a:r>
          <a:r>
            <a:rPr lang="uz-Cyrl-UZ" sz="1400" b="1" kern="1200" dirty="0" smtClean="0">
              <a:solidFill>
                <a:srgbClr val="245A8C"/>
              </a:solidFill>
              <a:latin typeface="Arial" panose="020B0604020202020204" pitchFamily="34" charset="0"/>
              <a:cs typeface="Arial" panose="020B0604020202020204" pitchFamily="34" charset="0"/>
            </a:rPr>
            <a:t>Сайлов бюллетенини жорий қилиш билан “сайлов варақаси” тушунчаси чиқариб ташланди;</a:t>
          </a:r>
          <a:endParaRPr lang="ru-RU" sz="1400" kern="1200" dirty="0">
            <a:solidFill>
              <a:srgbClr val="245A8C"/>
            </a:solidFill>
            <a:latin typeface="Arial" panose="020B0604020202020204" pitchFamily="34" charset="0"/>
            <a:cs typeface="Arial" panose="020B0604020202020204" pitchFamily="34" charset="0"/>
          </a:endParaRPr>
        </a:p>
      </dsp:txBody>
      <dsp:txXfrm>
        <a:off x="1177384" y="1822356"/>
        <a:ext cx="8610259" cy="689348"/>
      </dsp:txXfrm>
    </dsp:sp>
    <dsp:sp modelId="{7B3FA26E-E0D3-4B6E-8656-061157E23058}">
      <dsp:nvSpPr>
        <dsp:cNvPr id="0" name=""/>
        <dsp:cNvSpPr/>
      </dsp:nvSpPr>
      <dsp:spPr>
        <a:xfrm>
          <a:off x="838860" y="1828506"/>
          <a:ext cx="677048" cy="677048"/>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F910E8F7-AB2C-41D6-A32F-0F5C5B6D35E9}">
      <dsp:nvSpPr>
        <dsp:cNvPr id="0" name=""/>
        <dsp:cNvSpPr/>
      </dsp:nvSpPr>
      <dsp:spPr>
        <a:xfrm>
          <a:off x="1263207" y="2709145"/>
          <a:ext cx="8524436" cy="54163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29926" tIns="35560" rIns="35560" bIns="35560" numCol="1" spcCol="1270" anchor="ctr" anchorCtr="0">
          <a:noAutofit/>
        </a:bodyPr>
        <a:lstStyle/>
        <a:p>
          <a:pPr lvl="0" algn="l" defTabSz="622300" rtl="0">
            <a:lnSpc>
              <a:spcPct val="90000"/>
            </a:lnSpc>
            <a:spcBef>
              <a:spcPct val="0"/>
            </a:spcBef>
            <a:spcAft>
              <a:spcPct val="35000"/>
            </a:spcAft>
          </a:pPr>
          <a:r>
            <a:rPr lang="uz-Cyrl-UZ" sz="1400" b="1" kern="1200" dirty="0" smtClean="0">
              <a:solidFill>
                <a:srgbClr val="245A8C"/>
              </a:solidFill>
              <a:latin typeface="Arial" panose="020B0604020202020204" pitchFamily="34" charset="0"/>
              <a:cs typeface="Arial" panose="020B0604020202020204" pitchFamily="34" charset="0"/>
            </a:rPr>
            <a:t>сайловларни ташкил этиш, ўтказиш ва якунларни сарҳисоб қилиш бўйича фуқаролар билан ишлаш тартиби киритилди;</a:t>
          </a:r>
          <a:endParaRPr lang="ru-RU" sz="1400" kern="1200" dirty="0">
            <a:solidFill>
              <a:srgbClr val="245A8C"/>
            </a:solidFill>
            <a:latin typeface="Arial" panose="020B0604020202020204" pitchFamily="34" charset="0"/>
            <a:cs typeface="Arial" panose="020B0604020202020204" pitchFamily="34" charset="0"/>
          </a:endParaRPr>
        </a:p>
      </dsp:txBody>
      <dsp:txXfrm>
        <a:off x="1263207" y="2709145"/>
        <a:ext cx="8524436" cy="541638"/>
      </dsp:txXfrm>
    </dsp:sp>
    <dsp:sp modelId="{FD676F75-4949-4BDD-8656-E1B4A4EFB4DB}">
      <dsp:nvSpPr>
        <dsp:cNvPr id="0" name=""/>
        <dsp:cNvSpPr/>
      </dsp:nvSpPr>
      <dsp:spPr>
        <a:xfrm>
          <a:off x="924683" y="2641440"/>
          <a:ext cx="677048" cy="677048"/>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1CD629C-3593-4DBB-80B0-C62333FAF3A3}">
      <dsp:nvSpPr>
        <dsp:cNvPr id="0" name=""/>
        <dsp:cNvSpPr/>
      </dsp:nvSpPr>
      <dsp:spPr>
        <a:xfrm>
          <a:off x="1177384" y="3522080"/>
          <a:ext cx="8610259" cy="54163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29926" tIns="35560" rIns="35560" bIns="35560" numCol="1" spcCol="1270" anchor="ctr" anchorCtr="0">
          <a:noAutofit/>
        </a:bodyPr>
        <a:lstStyle/>
        <a:p>
          <a:pPr lvl="0" algn="l" defTabSz="622300" rtl="0">
            <a:lnSpc>
              <a:spcPct val="90000"/>
            </a:lnSpc>
            <a:spcBef>
              <a:spcPct val="0"/>
            </a:spcBef>
            <a:spcAft>
              <a:spcPct val="35000"/>
            </a:spcAft>
          </a:pPr>
          <a:r>
            <a:rPr lang="uz-Cyrl-UZ" sz="1400" b="1" kern="1200" dirty="0" smtClean="0">
              <a:solidFill>
                <a:srgbClr val="245A8C"/>
              </a:solidFill>
              <a:latin typeface="Arial" panose="020B0604020202020204" pitchFamily="34" charset="0"/>
              <a:cs typeface="Arial" panose="020B0604020202020204" pitchFamily="34" charset="0"/>
            </a:rPr>
            <a:t>фуқароларнинг ўзини ўзи бошқариш органларига сайловларда кузатувчи сифатида иштирок этиш ҳуқуқи берилди;</a:t>
          </a:r>
          <a:endParaRPr lang="ru-RU" sz="1400" kern="1200" dirty="0">
            <a:solidFill>
              <a:srgbClr val="245A8C"/>
            </a:solidFill>
            <a:latin typeface="Arial" panose="020B0604020202020204" pitchFamily="34" charset="0"/>
            <a:cs typeface="Arial" panose="020B0604020202020204" pitchFamily="34" charset="0"/>
          </a:endParaRPr>
        </a:p>
      </dsp:txBody>
      <dsp:txXfrm>
        <a:off x="1177384" y="3522080"/>
        <a:ext cx="8610259" cy="541638"/>
      </dsp:txXfrm>
    </dsp:sp>
    <dsp:sp modelId="{C629C521-C707-4505-AF93-411AE0E45160}">
      <dsp:nvSpPr>
        <dsp:cNvPr id="0" name=""/>
        <dsp:cNvSpPr/>
      </dsp:nvSpPr>
      <dsp:spPr>
        <a:xfrm>
          <a:off x="838860" y="3454375"/>
          <a:ext cx="677048" cy="677048"/>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8870BC34-9746-4569-8E70-FB235DBCD93B}">
      <dsp:nvSpPr>
        <dsp:cNvPr id="0" name=""/>
        <dsp:cNvSpPr/>
      </dsp:nvSpPr>
      <dsp:spPr>
        <a:xfrm>
          <a:off x="908591" y="4272135"/>
          <a:ext cx="8879052" cy="666204"/>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29926" tIns="35560" rIns="35560" bIns="35560" numCol="1" spcCol="1270" anchor="ctr" anchorCtr="0">
          <a:noAutofit/>
        </a:bodyPr>
        <a:lstStyle/>
        <a:p>
          <a:pPr lvl="0" algn="l" defTabSz="622300" rtl="0">
            <a:lnSpc>
              <a:spcPct val="90000"/>
            </a:lnSpc>
            <a:spcBef>
              <a:spcPct val="0"/>
            </a:spcBef>
            <a:spcAft>
              <a:spcPct val="35000"/>
            </a:spcAft>
          </a:pPr>
          <a:r>
            <a:rPr lang="uz-Cyrl-UZ" sz="1400" b="1" kern="1200" dirty="0" smtClean="0">
              <a:solidFill>
                <a:srgbClr val="245A8C"/>
              </a:solidFill>
              <a:latin typeface="Arial" panose="020B0604020202020204" pitchFamily="34" charset="0"/>
              <a:cs typeface="Arial" panose="020B0604020202020204" pitchFamily="34" charset="0"/>
            </a:rPr>
            <a:t>сайлов участкаларида участка сайлов комиссиясининг овозларни санаш тўғрисидаги баённомасини зудлик билан жамоатчилик муҳокамаси учун</a:t>
          </a:r>
          <a:r>
            <a:rPr lang="en-US" sz="1400" b="1" kern="1200" dirty="0" smtClean="0">
              <a:solidFill>
                <a:srgbClr val="245A8C"/>
              </a:solidFill>
              <a:latin typeface="Arial" panose="020B0604020202020204" pitchFamily="34" charset="0"/>
              <a:cs typeface="Arial" panose="020B0604020202020204" pitchFamily="34" charset="0"/>
            </a:rPr>
            <a:t> </a:t>
          </a:r>
          <a:r>
            <a:rPr lang="uz-Cyrl-UZ" sz="1400" b="1" kern="1200" dirty="0" smtClean="0">
              <a:solidFill>
                <a:srgbClr val="245A8C"/>
              </a:solidFill>
              <a:latin typeface="Arial" panose="020B0604020202020204" pitchFamily="34" charset="0"/>
              <a:cs typeface="Arial" panose="020B0604020202020204" pitchFamily="34" charset="0"/>
            </a:rPr>
            <a:t>48 соатдан кам бўлмаган вақтга илиб қўйиш тартиби ўрнатилди;</a:t>
          </a:r>
          <a:endParaRPr lang="ru-RU" sz="1400" kern="1200" dirty="0">
            <a:solidFill>
              <a:srgbClr val="245A8C"/>
            </a:solidFill>
            <a:latin typeface="Arial" panose="020B0604020202020204" pitchFamily="34" charset="0"/>
            <a:cs typeface="Arial" panose="020B0604020202020204" pitchFamily="34" charset="0"/>
          </a:endParaRPr>
        </a:p>
      </dsp:txBody>
      <dsp:txXfrm>
        <a:off x="908591" y="4272135"/>
        <a:ext cx="8879052" cy="666204"/>
      </dsp:txXfrm>
    </dsp:sp>
    <dsp:sp modelId="{7B8090EF-2836-4927-818C-93CD27B40788}">
      <dsp:nvSpPr>
        <dsp:cNvPr id="0" name=""/>
        <dsp:cNvSpPr/>
      </dsp:nvSpPr>
      <dsp:spPr>
        <a:xfrm>
          <a:off x="570067" y="4266713"/>
          <a:ext cx="677048" cy="677048"/>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D949BD1-D987-443A-908A-C4166BCD5DC7}">
      <dsp:nvSpPr>
        <dsp:cNvPr id="0" name=""/>
        <dsp:cNvSpPr/>
      </dsp:nvSpPr>
      <dsp:spPr>
        <a:xfrm>
          <a:off x="418089" y="5075442"/>
          <a:ext cx="9369554" cy="685459"/>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29926" tIns="35560" rIns="35560" bIns="35560" numCol="1" spcCol="1270" anchor="ctr" anchorCtr="0">
          <a:noAutofit/>
        </a:bodyPr>
        <a:lstStyle/>
        <a:p>
          <a:pPr lvl="0" algn="l" defTabSz="622300" rtl="0">
            <a:lnSpc>
              <a:spcPct val="90000"/>
            </a:lnSpc>
            <a:spcBef>
              <a:spcPct val="0"/>
            </a:spcBef>
            <a:spcAft>
              <a:spcPct val="35000"/>
            </a:spcAft>
          </a:pPr>
          <a:r>
            <a:rPr lang="ru-RU" sz="1400" b="1" kern="1200" dirty="0" err="1" smtClean="0">
              <a:solidFill>
                <a:srgbClr val="245A8C"/>
              </a:solidFill>
              <a:latin typeface="Arial" panose="020B0604020202020204" pitchFamily="34" charset="0"/>
              <a:cs typeface="Arial" panose="020B0604020202020204" pitchFamily="34" charset="0"/>
            </a:rPr>
            <a:t>номзодлар</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ишончли</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вакилларининг</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Ўзбекистон</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Республикаси</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ҳудуди</a:t>
          </a:r>
          <a:r>
            <a:rPr lang="uz-Cyrl-UZ" sz="1400" b="1" kern="1200" dirty="0" smtClean="0">
              <a:solidFill>
                <a:srgbClr val="245A8C"/>
              </a:solidFill>
              <a:latin typeface="Arial" panose="020B0604020202020204" pitchFamily="34" charset="0"/>
              <a:cs typeface="Arial" panose="020B0604020202020204" pitchFamily="34" charset="0"/>
            </a:rPr>
            <a:t> доираси</a:t>
          </a:r>
          <a:r>
            <a:rPr lang="ru-RU" sz="1400" b="1" kern="1200" dirty="0" smtClean="0">
              <a:solidFill>
                <a:srgbClr val="245A8C"/>
              </a:solidFill>
              <a:latin typeface="Arial" panose="020B0604020202020204" pitchFamily="34" charset="0"/>
              <a:cs typeface="Arial" panose="020B0604020202020204" pitchFamily="34" charset="0"/>
            </a:rPr>
            <a:t>да</a:t>
          </a:r>
          <a:r>
            <a:rPr lang="uz-Cyrl-UZ" sz="1400" b="1" kern="1200" dirty="0" smtClean="0">
              <a:solidFill>
                <a:srgbClr val="245A8C"/>
              </a:solidFill>
              <a:latin typeface="Arial" panose="020B0604020202020204" pitchFamily="34" charset="0"/>
              <a:cs typeface="Arial" panose="020B0604020202020204" pitchFamily="34" charset="0"/>
            </a:rPr>
            <a:t>ги</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сафар</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харажатларини</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сайловни</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ўтказиш</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учун</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ажратилган</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маблағлар</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ҳисобидан</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тўлаш</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тартиби</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жорий</a:t>
          </a:r>
          <a:r>
            <a:rPr lang="ru-RU" sz="1400" b="1" kern="1200" dirty="0" smtClean="0">
              <a:solidFill>
                <a:srgbClr val="245A8C"/>
              </a:solidFill>
              <a:latin typeface="Arial" panose="020B0604020202020204" pitchFamily="34" charset="0"/>
              <a:cs typeface="Arial" panose="020B0604020202020204" pitchFamily="34" charset="0"/>
            </a:rPr>
            <a:t> </a:t>
          </a:r>
          <a:r>
            <a:rPr lang="ru-RU" sz="1400" b="1" kern="1200" dirty="0" err="1" smtClean="0">
              <a:solidFill>
                <a:srgbClr val="245A8C"/>
              </a:solidFill>
              <a:latin typeface="Arial" panose="020B0604020202020204" pitchFamily="34" charset="0"/>
              <a:cs typeface="Arial" panose="020B0604020202020204" pitchFamily="34" charset="0"/>
            </a:rPr>
            <a:t>қилинди</a:t>
          </a:r>
          <a:r>
            <a:rPr lang="ru-RU" sz="1400" b="1" kern="1200" dirty="0" smtClean="0">
              <a:solidFill>
                <a:srgbClr val="245A8C"/>
              </a:solidFill>
              <a:latin typeface="Arial" panose="020B0604020202020204" pitchFamily="34" charset="0"/>
              <a:cs typeface="Arial" panose="020B0604020202020204" pitchFamily="34" charset="0"/>
            </a:rPr>
            <a:t>.</a:t>
          </a:r>
          <a:endParaRPr lang="ru-RU" sz="1400" kern="1200" dirty="0">
            <a:solidFill>
              <a:srgbClr val="245A8C"/>
            </a:solidFill>
            <a:latin typeface="Arial" panose="020B0604020202020204" pitchFamily="34" charset="0"/>
            <a:cs typeface="Arial" panose="020B0604020202020204" pitchFamily="34" charset="0"/>
          </a:endParaRPr>
        </a:p>
      </dsp:txBody>
      <dsp:txXfrm>
        <a:off x="418089" y="5075442"/>
        <a:ext cx="9369554" cy="685459"/>
      </dsp:txXfrm>
    </dsp:sp>
    <dsp:sp modelId="{AEFC982E-0B1C-41C3-BAE7-EB305AB371B0}">
      <dsp:nvSpPr>
        <dsp:cNvPr id="0" name=""/>
        <dsp:cNvSpPr/>
      </dsp:nvSpPr>
      <dsp:spPr>
        <a:xfrm>
          <a:off x="79565" y="5079648"/>
          <a:ext cx="677048" cy="677048"/>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06385B-0EE1-4C98-93C5-6F3BAE8C7246}">
      <dsp:nvSpPr>
        <dsp:cNvPr id="0" name=""/>
        <dsp:cNvSpPr/>
      </dsp:nvSpPr>
      <dsp:spPr>
        <a:xfrm>
          <a:off x="-6536446" y="-1000441"/>
          <a:ext cx="7786008" cy="7786008"/>
        </a:xfrm>
        <a:prstGeom prst="blockArc">
          <a:avLst>
            <a:gd name="adj1" fmla="val 18900000"/>
            <a:gd name="adj2" fmla="val 2700000"/>
            <a:gd name="adj3" fmla="val 277"/>
          </a:avLst>
        </a:pr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A2F0819-EB01-4AD2-A814-9D6CCCC0483C}">
      <dsp:nvSpPr>
        <dsp:cNvPr id="0" name=""/>
        <dsp:cNvSpPr/>
      </dsp:nvSpPr>
      <dsp:spPr>
        <a:xfrm>
          <a:off x="484141" y="198297"/>
          <a:ext cx="7165962" cy="655139"/>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7316" tIns="35560" rIns="35560" bIns="35560" numCol="1" spcCol="1270" anchor="ctr" anchorCtr="0">
          <a:noAutofit/>
        </a:bodyPr>
        <a:lstStyle/>
        <a:p>
          <a:pPr lvl="0" algn="l" defTabSz="622300" rtl="0">
            <a:lnSpc>
              <a:spcPct val="90000"/>
            </a:lnSpc>
            <a:spcBef>
              <a:spcPct val="0"/>
            </a:spcBef>
            <a:spcAft>
              <a:spcPct val="35000"/>
            </a:spcAft>
          </a:pPr>
          <a:r>
            <a:rPr lang="ru-RU" sz="1400" b="1" i="0" kern="1200" dirty="0" err="1" smtClean="0">
              <a:solidFill>
                <a:srgbClr val="245A8C"/>
              </a:solidFill>
              <a:latin typeface="Arial" panose="020B0604020202020204" pitchFamily="34" charset="0"/>
              <a:cs typeface="Arial" panose="020B0604020202020204" pitchFamily="34" charset="0"/>
            </a:rPr>
            <a:t>Сайлов</a:t>
          </a:r>
          <a:r>
            <a:rPr lang="ru-RU" sz="1400" b="1" i="0" kern="1200" dirty="0" smtClean="0">
              <a:solidFill>
                <a:srgbClr val="245A8C"/>
              </a:solidFill>
              <a:latin typeface="Arial" panose="020B0604020202020204" pitchFamily="34" charset="0"/>
              <a:cs typeface="Arial" panose="020B0604020202020204" pitchFamily="34" charset="0"/>
            </a:rPr>
            <a:t> </a:t>
          </a:r>
          <a:r>
            <a:rPr lang="ru-RU" sz="1400" b="1" i="0" kern="1200" dirty="0" err="1" smtClean="0">
              <a:solidFill>
                <a:srgbClr val="245A8C"/>
              </a:solidFill>
              <a:latin typeface="Arial" panose="020B0604020202020204" pitchFamily="34" charset="0"/>
              <a:cs typeface="Arial" panose="020B0604020202020204" pitchFamily="34" charset="0"/>
            </a:rPr>
            <a:t>кодекси</a:t>
          </a:r>
          <a:r>
            <a:rPr lang="ru-RU" sz="1400" b="1" i="0" kern="1200" dirty="0" smtClean="0">
              <a:solidFill>
                <a:srgbClr val="245A8C"/>
              </a:solidFill>
              <a:latin typeface="Arial" panose="020B0604020202020204" pitchFamily="34" charset="0"/>
              <a:cs typeface="Arial" panose="020B0604020202020204" pitchFamily="34" charset="0"/>
            </a:rPr>
            <a:t> 27</a:t>
          </a:r>
          <a:r>
            <a:rPr lang="ru-RU" sz="1400" b="1" i="0" kern="1200" baseline="30000" dirty="0" smtClean="0">
              <a:solidFill>
                <a:srgbClr val="245A8C"/>
              </a:solidFill>
              <a:latin typeface="Arial" panose="020B0604020202020204" pitchFamily="34" charset="0"/>
              <a:cs typeface="Arial" panose="020B0604020202020204" pitchFamily="34" charset="0"/>
            </a:rPr>
            <a:t>1</a:t>
          </a:r>
          <a:r>
            <a:rPr lang="ru-RU" sz="1400" b="1" i="0" kern="1200" dirty="0" smtClean="0">
              <a:solidFill>
                <a:srgbClr val="245A8C"/>
              </a:solidFill>
              <a:latin typeface="Arial" panose="020B0604020202020204" pitchFamily="34" charset="0"/>
              <a:cs typeface="Arial" panose="020B0604020202020204" pitchFamily="34" charset="0"/>
            </a:rPr>
            <a:t>-модда </a:t>
          </a:r>
          <a:r>
            <a:rPr lang="ru-RU" sz="1400" b="1" i="0" kern="1200" dirty="0" err="1" smtClean="0">
              <a:solidFill>
                <a:srgbClr val="245A8C"/>
              </a:solidFill>
              <a:latin typeface="Arial" panose="020B0604020202020204" pitchFamily="34" charset="0"/>
              <a:cs typeface="Arial" panose="020B0604020202020204" pitchFamily="34" charset="0"/>
            </a:rPr>
            <a:t>билан</a:t>
          </a:r>
          <a:r>
            <a:rPr lang="ru-RU" sz="1400" b="1" i="0" kern="1200" dirty="0" smtClean="0">
              <a:solidFill>
                <a:srgbClr val="245A8C"/>
              </a:solidFill>
              <a:latin typeface="Arial" panose="020B0604020202020204" pitchFamily="34" charset="0"/>
              <a:cs typeface="Arial" panose="020B0604020202020204" pitchFamily="34" charset="0"/>
            </a:rPr>
            <a:t> т</a:t>
          </a:r>
          <a:r>
            <a:rPr lang="uz-Cyrl-UZ" sz="1400" b="1" i="0" kern="1200" dirty="0" smtClean="0">
              <a:solidFill>
                <a:srgbClr val="245A8C"/>
              </a:solidFill>
              <a:latin typeface="Arial" panose="020B0604020202020204" pitchFamily="34" charset="0"/>
              <a:cs typeface="Arial" panose="020B0604020202020204" pitchFamily="34" charset="0"/>
            </a:rPr>
            <a:t>ўлдирилиб, унга кўра </a:t>
          </a:r>
          <a:r>
            <a:rPr lang="ru-RU" sz="1400" b="1" i="0" kern="1200" dirty="0" smtClean="0">
              <a:solidFill>
                <a:srgbClr val="245A8C"/>
              </a:solidFill>
              <a:latin typeface="Arial" panose="020B0604020202020204" pitchFamily="34" charset="0"/>
              <a:cs typeface="Arial" panose="020B0604020202020204" pitchFamily="34" charset="0"/>
            </a:rPr>
            <a:t>чет </a:t>
          </a:r>
          <a:r>
            <a:rPr lang="ru-RU" sz="1400" b="1" i="0" kern="1200" dirty="0" err="1" smtClean="0">
              <a:solidFill>
                <a:srgbClr val="245A8C"/>
              </a:solidFill>
              <a:latin typeface="Arial" panose="020B0604020202020204" pitchFamily="34" charset="0"/>
              <a:cs typeface="Arial" panose="020B0604020202020204" pitchFamily="34" charset="0"/>
            </a:rPr>
            <a:t>давлатларда</a:t>
          </a:r>
          <a:r>
            <a:rPr lang="ru-RU" sz="1400" b="1" i="0" kern="1200" dirty="0" smtClean="0">
              <a:solidFill>
                <a:srgbClr val="245A8C"/>
              </a:solidFill>
              <a:latin typeface="Arial" panose="020B0604020202020204" pitchFamily="34" charset="0"/>
              <a:cs typeface="Arial" panose="020B0604020202020204" pitchFamily="34" charset="0"/>
            </a:rPr>
            <a:t> </a:t>
          </a:r>
          <a:r>
            <a:rPr lang="ru-RU" sz="1400" b="1" i="0" kern="1200" dirty="0" err="1" smtClean="0">
              <a:solidFill>
                <a:srgbClr val="245A8C"/>
              </a:solidFill>
              <a:latin typeface="Arial" panose="020B0604020202020204" pitchFamily="34" charset="0"/>
              <a:cs typeface="Arial" panose="020B0604020202020204" pitchFamily="34" charset="0"/>
            </a:rPr>
            <a:t>турган</a:t>
          </a:r>
          <a:r>
            <a:rPr lang="ru-RU" sz="1400" b="1" i="0" kern="1200" dirty="0" smtClean="0">
              <a:solidFill>
                <a:srgbClr val="245A8C"/>
              </a:solidFill>
              <a:latin typeface="Arial" panose="020B0604020202020204" pitchFamily="34" charset="0"/>
              <a:cs typeface="Arial" panose="020B0604020202020204" pitchFamily="34" charset="0"/>
            </a:rPr>
            <a:t> </a:t>
          </a:r>
          <a:r>
            <a:rPr lang="ru-RU" sz="1400" b="1" i="0" kern="1200" dirty="0" err="1" smtClean="0">
              <a:solidFill>
                <a:srgbClr val="245A8C"/>
              </a:solidFill>
              <a:latin typeface="Arial" panose="020B0604020202020204" pitchFamily="34" charset="0"/>
              <a:cs typeface="Arial" panose="020B0604020202020204" pitchFamily="34" charset="0"/>
            </a:rPr>
            <a:t>фуқароларни</a:t>
          </a:r>
          <a:r>
            <a:rPr lang="ru-RU" sz="1400" b="1" i="0" kern="1200" dirty="0" smtClean="0">
              <a:solidFill>
                <a:srgbClr val="245A8C"/>
              </a:solidFill>
              <a:latin typeface="Arial" panose="020B0604020202020204" pitchFamily="34" charset="0"/>
              <a:cs typeface="Arial" panose="020B0604020202020204" pitchFamily="34" charset="0"/>
            </a:rPr>
            <a:t> </a:t>
          </a:r>
          <a:r>
            <a:rPr lang="ru-RU" sz="1400" b="1" i="0" kern="1200" dirty="0" err="1" smtClean="0">
              <a:solidFill>
                <a:srgbClr val="245A8C"/>
              </a:solidFill>
              <a:latin typeface="Arial" panose="020B0604020202020204" pitchFamily="34" charset="0"/>
              <a:cs typeface="Arial" panose="020B0604020202020204" pitchFamily="34" charset="0"/>
            </a:rPr>
            <a:t>сайловчилар</a:t>
          </a:r>
          <a:r>
            <a:rPr lang="ru-RU" sz="1400" b="1" i="0" kern="1200" dirty="0" smtClean="0">
              <a:solidFill>
                <a:srgbClr val="245A8C"/>
              </a:solidFill>
              <a:latin typeface="Arial" panose="020B0604020202020204" pitchFamily="34" charset="0"/>
              <a:cs typeface="Arial" panose="020B0604020202020204" pitchFamily="34" charset="0"/>
            </a:rPr>
            <a:t> </a:t>
          </a:r>
          <a:r>
            <a:rPr lang="ru-RU" sz="1400" b="1" i="0" kern="1200" dirty="0" err="1" smtClean="0">
              <a:solidFill>
                <a:srgbClr val="245A8C"/>
              </a:solidFill>
              <a:latin typeface="Arial" panose="020B0604020202020204" pitchFamily="34" charset="0"/>
              <a:cs typeface="Arial" panose="020B0604020202020204" pitchFamily="34" charset="0"/>
            </a:rPr>
            <a:t>рўйхатларига</a:t>
          </a:r>
          <a:r>
            <a:rPr lang="ru-RU" sz="1400" b="1" i="0" kern="1200" dirty="0" smtClean="0">
              <a:solidFill>
                <a:srgbClr val="245A8C"/>
              </a:solidFill>
              <a:latin typeface="Arial" panose="020B0604020202020204" pitchFamily="34" charset="0"/>
              <a:cs typeface="Arial" panose="020B0604020202020204" pitchFamily="34" charset="0"/>
            </a:rPr>
            <a:t> </a:t>
          </a:r>
          <a:r>
            <a:rPr lang="ru-RU" sz="1400" b="1" i="0" kern="1200" dirty="0" err="1" smtClean="0">
              <a:solidFill>
                <a:srgbClr val="245A8C"/>
              </a:solidFill>
              <a:latin typeface="Arial" panose="020B0604020202020204" pitchFamily="34" charset="0"/>
              <a:cs typeface="Arial" panose="020B0604020202020204" pitchFamily="34" charset="0"/>
            </a:rPr>
            <a:t>киритиш</a:t>
          </a:r>
          <a:r>
            <a:rPr lang="ru-RU" sz="1400" b="1" i="0" kern="1200" dirty="0" smtClean="0">
              <a:solidFill>
                <a:srgbClr val="245A8C"/>
              </a:solidFill>
              <a:latin typeface="Arial" panose="020B0604020202020204" pitchFamily="34" charset="0"/>
              <a:cs typeface="Arial" panose="020B0604020202020204" pitchFamily="34" charset="0"/>
            </a:rPr>
            <a:t> </a:t>
          </a:r>
          <a:r>
            <a:rPr lang="ru-RU" sz="1400" b="1" i="0" kern="1200" dirty="0" err="1" smtClean="0">
              <a:solidFill>
                <a:srgbClr val="245A8C"/>
              </a:solidFill>
              <a:latin typeface="Arial" panose="020B0604020202020204" pitchFamily="34" charset="0"/>
              <a:cs typeface="Arial" panose="020B0604020202020204" pitchFamily="34" charset="0"/>
            </a:rPr>
            <a:t>бўйича</a:t>
          </a:r>
          <a:r>
            <a:rPr lang="ru-RU" sz="1400" b="1" i="0" kern="1200" dirty="0" smtClean="0">
              <a:solidFill>
                <a:srgbClr val="245A8C"/>
              </a:solidFill>
              <a:latin typeface="Arial" panose="020B0604020202020204" pitchFamily="34" charset="0"/>
              <a:cs typeface="Arial" panose="020B0604020202020204" pitchFamily="34" charset="0"/>
            </a:rPr>
            <a:t> </a:t>
          </a:r>
          <a:r>
            <a:rPr lang="uz-Cyrl-UZ" sz="1400" b="1" i="0" kern="1200" dirty="0" smtClean="0">
              <a:solidFill>
                <a:srgbClr val="245A8C"/>
              </a:solidFill>
              <a:latin typeface="Arial" panose="020B0604020202020204" pitchFamily="34" charset="0"/>
              <a:cs typeface="Arial" panose="020B0604020202020204" pitchFamily="34" charset="0"/>
            </a:rPr>
            <a:t>қуйидаги тартиблар белгиланди: </a:t>
          </a:r>
          <a:endParaRPr lang="ru-RU" sz="1400" b="1" i="0" kern="1200" dirty="0">
            <a:solidFill>
              <a:srgbClr val="245A8C"/>
            </a:solidFill>
            <a:latin typeface="Arial" panose="020B0604020202020204" pitchFamily="34" charset="0"/>
            <a:cs typeface="Arial" panose="020B0604020202020204" pitchFamily="34" charset="0"/>
          </a:endParaRPr>
        </a:p>
      </dsp:txBody>
      <dsp:txXfrm>
        <a:off x="484141" y="198297"/>
        <a:ext cx="7165962" cy="655139"/>
      </dsp:txXfrm>
    </dsp:sp>
    <dsp:sp modelId="{26458C64-089D-49FB-9D38-505609B99786}">
      <dsp:nvSpPr>
        <dsp:cNvPr id="0" name=""/>
        <dsp:cNvSpPr/>
      </dsp:nvSpPr>
      <dsp:spPr>
        <a:xfrm>
          <a:off x="77231" y="197272"/>
          <a:ext cx="657190" cy="657190"/>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9EC791E5-8BD9-4C5A-B483-A3E3F99BD004}">
      <dsp:nvSpPr>
        <dsp:cNvPr id="0" name=""/>
        <dsp:cNvSpPr/>
      </dsp:nvSpPr>
      <dsp:spPr>
        <a:xfrm>
          <a:off x="881942" y="1052082"/>
          <a:ext cx="6846477" cy="52575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7316" tIns="35560" rIns="35560" bIns="35560" numCol="1" spcCol="1270" anchor="ctr" anchorCtr="0">
          <a:noAutofit/>
        </a:bodyPr>
        <a:lstStyle/>
        <a:p>
          <a:pPr lvl="0" algn="l" defTabSz="622300" rtl="0">
            <a:lnSpc>
              <a:spcPct val="90000"/>
            </a:lnSpc>
            <a:spcBef>
              <a:spcPct val="0"/>
            </a:spcBef>
            <a:spcAft>
              <a:spcPct val="35000"/>
            </a:spcAft>
          </a:pPr>
          <a:r>
            <a:rPr lang="uz-Cyrl-UZ" sz="1400" b="1" i="0" kern="1200" dirty="0" smtClean="0">
              <a:solidFill>
                <a:srgbClr val="245A8C"/>
              </a:solidFill>
              <a:latin typeface="Arial" panose="020B0604020202020204" pitchFamily="34" charset="0"/>
              <a:cs typeface="Arial" panose="020B0604020202020204" pitchFamily="34" charset="0"/>
            </a:rPr>
            <a:t>сайловчилар рўйхатини тузиш тартиби;</a:t>
          </a:r>
          <a:endParaRPr lang="ru-RU" sz="1400" b="1" i="0" kern="1200" dirty="0">
            <a:solidFill>
              <a:srgbClr val="245A8C"/>
            </a:solidFill>
            <a:latin typeface="Arial" panose="020B0604020202020204" pitchFamily="34" charset="0"/>
            <a:cs typeface="Arial" panose="020B0604020202020204" pitchFamily="34" charset="0"/>
          </a:endParaRPr>
        </a:p>
      </dsp:txBody>
      <dsp:txXfrm>
        <a:off x="881942" y="1052082"/>
        <a:ext cx="6846477" cy="525752"/>
      </dsp:txXfrm>
    </dsp:sp>
    <dsp:sp modelId="{C5C283D5-3502-4115-A9F5-83A385FC75E3}">
      <dsp:nvSpPr>
        <dsp:cNvPr id="0" name=""/>
        <dsp:cNvSpPr/>
      </dsp:nvSpPr>
      <dsp:spPr>
        <a:xfrm>
          <a:off x="553347" y="986363"/>
          <a:ext cx="657190" cy="657190"/>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F06BB2A2-5562-4289-8F0E-052875E00699}">
      <dsp:nvSpPr>
        <dsp:cNvPr id="0" name=""/>
        <dsp:cNvSpPr/>
      </dsp:nvSpPr>
      <dsp:spPr>
        <a:xfrm>
          <a:off x="1142851" y="1749771"/>
          <a:ext cx="6585568" cy="707399"/>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7316" tIns="35560" rIns="35560" bIns="35560" numCol="1" spcCol="1270" anchor="ctr" anchorCtr="0">
          <a:noAutofit/>
        </a:bodyPr>
        <a:lstStyle/>
        <a:p>
          <a:pPr lvl="0" algn="l" defTabSz="622300" rtl="0">
            <a:lnSpc>
              <a:spcPct val="90000"/>
            </a:lnSpc>
            <a:spcBef>
              <a:spcPct val="0"/>
            </a:spcBef>
            <a:spcAft>
              <a:spcPct val="35000"/>
            </a:spcAft>
          </a:pPr>
          <a:r>
            <a:rPr lang="uz-Cyrl-UZ" sz="1400" b="1" i="0" kern="1200" dirty="0" smtClean="0">
              <a:solidFill>
                <a:srgbClr val="245A8C"/>
              </a:solidFill>
              <a:latin typeface="Arial" panose="020B0604020202020204" pitchFamily="34" charset="0"/>
              <a:cs typeface="Arial" panose="020B0604020202020204" pitchFamily="34" charset="0"/>
            </a:rPr>
            <a:t>чет давлатларда тузилган участка сайлов комиссиялари фуқароларни сайловчиларнинг рўйхати билан танишиш жойи ва вақти тўғрисида хабардор қилиши</a:t>
          </a:r>
          <a:r>
            <a:rPr lang="ru-RU" sz="1400" b="1" i="0" kern="1200" dirty="0" smtClean="0">
              <a:solidFill>
                <a:srgbClr val="245A8C"/>
              </a:solidFill>
              <a:latin typeface="Arial" panose="020B0604020202020204" pitchFamily="34" charset="0"/>
              <a:cs typeface="Arial" panose="020B0604020202020204" pitchFamily="34" charset="0"/>
            </a:rPr>
            <a:t>;</a:t>
          </a:r>
          <a:endParaRPr lang="ru-RU" sz="1400" b="1" i="0" kern="1200" dirty="0">
            <a:solidFill>
              <a:srgbClr val="245A8C"/>
            </a:solidFill>
            <a:latin typeface="Arial" panose="020B0604020202020204" pitchFamily="34" charset="0"/>
            <a:cs typeface="Arial" panose="020B0604020202020204" pitchFamily="34" charset="0"/>
          </a:endParaRPr>
        </a:p>
      </dsp:txBody>
      <dsp:txXfrm>
        <a:off x="1142851" y="1749771"/>
        <a:ext cx="6585568" cy="707399"/>
      </dsp:txXfrm>
    </dsp:sp>
    <dsp:sp modelId="{DCE16277-83CE-42B6-8543-FBBE403D6981}">
      <dsp:nvSpPr>
        <dsp:cNvPr id="0" name=""/>
        <dsp:cNvSpPr/>
      </dsp:nvSpPr>
      <dsp:spPr>
        <a:xfrm>
          <a:off x="814256" y="1774876"/>
          <a:ext cx="657190" cy="657190"/>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9833E386-8F27-4153-8123-8F31DF0180A6}">
      <dsp:nvSpPr>
        <dsp:cNvPr id="0" name=""/>
        <dsp:cNvSpPr/>
      </dsp:nvSpPr>
      <dsp:spPr>
        <a:xfrm>
          <a:off x="1226157" y="2543386"/>
          <a:ext cx="6502262" cy="698351"/>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7316" tIns="33020" rIns="33020" bIns="33020" numCol="1" spcCol="1270" anchor="ctr" anchorCtr="0">
          <a:noAutofit/>
        </a:bodyPr>
        <a:lstStyle/>
        <a:p>
          <a:pPr lvl="0" algn="l" defTabSz="577850" rtl="0">
            <a:lnSpc>
              <a:spcPct val="90000"/>
            </a:lnSpc>
            <a:spcBef>
              <a:spcPct val="0"/>
            </a:spcBef>
            <a:spcAft>
              <a:spcPct val="35000"/>
            </a:spcAft>
          </a:pPr>
          <a:r>
            <a:rPr lang="uz-Cyrl-UZ" sz="1300" b="1" i="0" kern="1200" dirty="0" smtClean="0">
              <a:solidFill>
                <a:srgbClr val="245A8C"/>
              </a:solidFill>
              <a:latin typeface="Arial" panose="020B0604020202020204" pitchFamily="34" charset="0"/>
              <a:cs typeface="Arial" panose="020B0604020202020204" pitchFamily="34" charset="0"/>
            </a:rPr>
            <a:t>чет давлатлардаги фуқароларнинг сайловчилар рўйхатига кириш учун сайловдан 15 кун олдин ўша жойдаги сайлов участкасига ёки электрон тарзда Ташқи ишлар вазирлиги веб-сайти орқали мурожаат қилиши; </a:t>
          </a:r>
          <a:endParaRPr lang="ru-RU" sz="1300" b="1" i="0" kern="1200" dirty="0">
            <a:solidFill>
              <a:srgbClr val="245A8C"/>
            </a:solidFill>
            <a:latin typeface="Arial" panose="020B0604020202020204" pitchFamily="34" charset="0"/>
            <a:cs typeface="Arial" panose="020B0604020202020204" pitchFamily="34" charset="0"/>
          </a:endParaRPr>
        </a:p>
      </dsp:txBody>
      <dsp:txXfrm>
        <a:off x="1226157" y="2543386"/>
        <a:ext cx="6502262" cy="698351"/>
      </dsp:txXfrm>
    </dsp:sp>
    <dsp:sp modelId="{13378B07-A776-4408-B02C-A6CABC08C05F}">
      <dsp:nvSpPr>
        <dsp:cNvPr id="0" name=""/>
        <dsp:cNvSpPr/>
      </dsp:nvSpPr>
      <dsp:spPr>
        <a:xfrm>
          <a:off x="897562" y="2563967"/>
          <a:ext cx="657190" cy="657190"/>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255BBE9-79F7-4A5C-A661-9BD45022CD9D}">
      <dsp:nvSpPr>
        <dsp:cNvPr id="0" name=""/>
        <dsp:cNvSpPr/>
      </dsp:nvSpPr>
      <dsp:spPr>
        <a:xfrm>
          <a:off x="1142851" y="3379687"/>
          <a:ext cx="6585568" cy="603931"/>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7316" tIns="35560" rIns="35560" bIns="35560" numCol="1" spcCol="1270" anchor="ctr" anchorCtr="0">
          <a:noAutofit/>
        </a:bodyPr>
        <a:lstStyle/>
        <a:p>
          <a:pPr lvl="0" algn="l" defTabSz="622300" rtl="0">
            <a:lnSpc>
              <a:spcPct val="90000"/>
            </a:lnSpc>
            <a:spcBef>
              <a:spcPct val="0"/>
            </a:spcBef>
            <a:spcAft>
              <a:spcPct val="35000"/>
            </a:spcAft>
          </a:pPr>
          <a:r>
            <a:rPr lang="uz-Cyrl-UZ" sz="1400" b="1" i="0" kern="1200" dirty="0" smtClean="0">
              <a:solidFill>
                <a:srgbClr val="245A8C"/>
              </a:solidFill>
              <a:latin typeface="Arial" panose="020B0604020202020204" pitchFamily="34" charset="0"/>
              <a:cs typeface="Arial" panose="020B0604020202020204" pitchFamily="34" charset="0"/>
            </a:rPr>
            <a:t>чет давлатлардаги сайлов участкаларида фуқароларни сайловчилар рўйхатига киритиш масаласини ҳал қилиш; </a:t>
          </a:r>
          <a:endParaRPr lang="ru-RU" sz="1400" b="1" i="0" kern="1200" dirty="0">
            <a:solidFill>
              <a:srgbClr val="245A8C"/>
            </a:solidFill>
            <a:latin typeface="Arial" panose="020B0604020202020204" pitchFamily="34" charset="0"/>
            <a:cs typeface="Arial" panose="020B0604020202020204" pitchFamily="34" charset="0"/>
          </a:endParaRPr>
        </a:p>
      </dsp:txBody>
      <dsp:txXfrm>
        <a:off x="1142851" y="3379687"/>
        <a:ext cx="6585568" cy="603931"/>
      </dsp:txXfrm>
    </dsp:sp>
    <dsp:sp modelId="{485C1051-D7A3-42EC-BFF0-A64DE428775E}">
      <dsp:nvSpPr>
        <dsp:cNvPr id="0" name=""/>
        <dsp:cNvSpPr/>
      </dsp:nvSpPr>
      <dsp:spPr>
        <a:xfrm>
          <a:off x="814256" y="3353058"/>
          <a:ext cx="657190" cy="657190"/>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FA233B6-C954-4376-A0B5-AA19E8AED34B}">
      <dsp:nvSpPr>
        <dsp:cNvPr id="0" name=""/>
        <dsp:cNvSpPr/>
      </dsp:nvSpPr>
      <dsp:spPr>
        <a:xfrm>
          <a:off x="881942" y="4147012"/>
          <a:ext cx="6846477" cy="646307"/>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7316" tIns="35560" rIns="35560" bIns="35560" numCol="1" spcCol="1270" anchor="ctr" anchorCtr="0">
          <a:noAutofit/>
        </a:bodyPr>
        <a:lstStyle/>
        <a:p>
          <a:pPr lvl="0" algn="l" defTabSz="622300" rtl="0">
            <a:lnSpc>
              <a:spcPct val="90000"/>
            </a:lnSpc>
            <a:spcBef>
              <a:spcPct val="0"/>
            </a:spcBef>
            <a:spcAft>
              <a:spcPct val="35000"/>
            </a:spcAft>
          </a:pPr>
          <a:r>
            <a:rPr lang="uz-Cyrl-UZ" sz="1400" b="1" i="0" kern="1200" dirty="0" smtClean="0">
              <a:solidFill>
                <a:srgbClr val="245A8C"/>
              </a:solidFill>
              <a:latin typeface="Arial" panose="020B0604020202020204" pitchFamily="34" charset="0"/>
              <a:cs typeface="Arial" panose="020B0604020202020204" pitchFamily="34" charset="0"/>
            </a:rPr>
            <a:t>ташқи ишлар вазирлигига сайловчилар рўйхатига киритилган фуқаролар ҳақидаги маълумотни тақдим этиш; </a:t>
          </a:r>
          <a:endParaRPr lang="ru-RU" sz="1400" b="1" i="0" kern="1200" dirty="0">
            <a:solidFill>
              <a:srgbClr val="245A8C"/>
            </a:solidFill>
            <a:latin typeface="Arial" panose="020B0604020202020204" pitchFamily="34" charset="0"/>
            <a:cs typeface="Arial" panose="020B0604020202020204" pitchFamily="34" charset="0"/>
          </a:endParaRPr>
        </a:p>
      </dsp:txBody>
      <dsp:txXfrm>
        <a:off x="881942" y="4147012"/>
        <a:ext cx="6846477" cy="646307"/>
      </dsp:txXfrm>
    </dsp:sp>
    <dsp:sp modelId="{12BB2F05-F4D5-4378-95B8-E10BE79E2031}">
      <dsp:nvSpPr>
        <dsp:cNvPr id="0" name=""/>
        <dsp:cNvSpPr/>
      </dsp:nvSpPr>
      <dsp:spPr>
        <a:xfrm>
          <a:off x="553347" y="4141570"/>
          <a:ext cx="657190" cy="657190"/>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8AC442F4-3FFC-441A-9F6E-E72A486885A5}">
      <dsp:nvSpPr>
        <dsp:cNvPr id="0" name=""/>
        <dsp:cNvSpPr/>
      </dsp:nvSpPr>
      <dsp:spPr>
        <a:xfrm>
          <a:off x="405826" y="4914340"/>
          <a:ext cx="7322593" cy="689834"/>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7316" tIns="35560" rIns="35560" bIns="35560" numCol="1" spcCol="1270" anchor="ctr" anchorCtr="0">
          <a:noAutofit/>
        </a:bodyPr>
        <a:lstStyle/>
        <a:p>
          <a:pPr lvl="0" algn="l" defTabSz="622300" rtl="0">
            <a:lnSpc>
              <a:spcPct val="90000"/>
            </a:lnSpc>
            <a:spcBef>
              <a:spcPct val="0"/>
            </a:spcBef>
            <a:spcAft>
              <a:spcPct val="35000"/>
            </a:spcAft>
          </a:pPr>
          <a:r>
            <a:rPr lang="uz-Cyrl-UZ" sz="1400" b="1" i="0" kern="1200" dirty="0" smtClean="0">
              <a:solidFill>
                <a:srgbClr val="245A8C"/>
              </a:solidFill>
              <a:latin typeface="Arial" panose="020B0604020202020204" pitchFamily="34" charset="0"/>
              <a:cs typeface="Arial" panose="020B0604020202020204" pitchFamily="34" charset="0"/>
            </a:rPr>
            <a:t>ташқи ишлар вазирлиги мазкур маълумотни Вазирлар Маҳкамаси ҳузуридаги Давлат персоналлаштириш марказига Сайловчиларнинг ягона электрон рўйхатига тузатишлар учун тақдим этади. </a:t>
          </a:r>
          <a:endParaRPr lang="ru-RU" sz="1400" b="1" i="0" kern="1200" dirty="0">
            <a:solidFill>
              <a:srgbClr val="245A8C"/>
            </a:solidFill>
            <a:latin typeface="Arial" panose="020B0604020202020204" pitchFamily="34" charset="0"/>
            <a:cs typeface="Arial" panose="020B0604020202020204" pitchFamily="34" charset="0"/>
          </a:endParaRPr>
        </a:p>
      </dsp:txBody>
      <dsp:txXfrm>
        <a:off x="405826" y="4914340"/>
        <a:ext cx="7322593" cy="689834"/>
      </dsp:txXfrm>
    </dsp:sp>
    <dsp:sp modelId="{7A5BA86F-D60A-4AA5-A545-D1040591AA57}">
      <dsp:nvSpPr>
        <dsp:cNvPr id="0" name=""/>
        <dsp:cNvSpPr/>
      </dsp:nvSpPr>
      <dsp:spPr>
        <a:xfrm>
          <a:off x="77231" y="4930662"/>
          <a:ext cx="657190" cy="657190"/>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14A13D-0C21-4958-9A60-DC27247784FD}">
      <dsp:nvSpPr>
        <dsp:cNvPr id="0" name=""/>
        <dsp:cNvSpPr/>
      </dsp:nvSpPr>
      <dsp:spPr>
        <a:xfrm>
          <a:off x="4618" y="0"/>
          <a:ext cx="5290206" cy="481306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endParaRPr lang="uz-Cyrl-UZ" sz="1800" b="1" kern="1200" dirty="0" smtClean="0">
            <a:solidFill>
              <a:srgbClr val="002060"/>
            </a:solidFill>
          </a:endParaRPr>
        </a:p>
        <a:p>
          <a:pPr lvl="0" algn="ctr" defTabSz="800100" rtl="0">
            <a:lnSpc>
              <a:spcPct val="90000"/>
            </a:lnSpc>
            <a:spcBef>
              <a:spcPct val="0"/>
            </a:spcBef>
            <a:spcAft>
              <a:spcPct val="35000"/>
            </a:spcAft>
          </a:pPr>
          <a:r>
            <a:rPr lang="uz-Cyrl-UZ" sz="1800" b="1" kern="1200" dirty="0" smtClean="0">
              <a:solidFill>
                <a:srgbClr val="002060"/>
              </a:solidFill>
              <a:latin typeface="Arial" panose="020B0604020202020204" pitchFamily="34" charset="0"/>
              <a:cs typeface="Arial" panose="020B0604020202020204" pitchFamily="34" charset="0"/>
            </a:rPr>
            <a:t>14, 20, 22, 101 ва 102-моддаларида </a:t>
          </a:r>
          <a:r>
            <a:rPr lang="uz-Cyrl-UZ" sz="1800" b="0" kern="1200" dirty="0" smtClean="0">
              <a:solidFill>
                <a:srgbClr val="002060"/>
              </a:solidFill>
              <a:latin typeface="Arial" panose="020B0604020202020204" pitchFamily="34" charset="0"/>
              <a:cs typeface="Arial" panose="020B0604020202020204" pitchFamily="34" charset="0"/>
            </a:rPr>
            <a:t>юқори турувчи сайлов комиссияларининг ваколатларидан қуйи турувчи сайлов комиссияларининг ҳаракатлари ва қарорлари устидан берилган шикоятларни кўриб чиқиш чиқариб </a:t>
          </a:r>
          <a:r>
            <a:rPr lang="uz-Cyrl-UZ" sz="1800" b="0" kern="1200" dirty="0" smtClean="0">
              <a:solidFill>
                <a:srgbClr val="002060"/>
              </a:solidFill>
              <a:latin typeface="Arial" panose="020B0604020202020204" pitchFamily="34" charset="0"/>
              <a:cs typeface="Arial" panose="020B0604020202020204" pitchFamily="34" charset="0"/>
            </a:rPr>
            <a:t>ташланди.</a:t>
          </a:r>
          <a:endParaRPr lang="ru-RU" sz="1800" b="0" kern="1200" dirty="0">
            <a:solidFill>
              <a:srgbClr val="002060"/>
            </a:solidFill>
            <a:latin typeface="Arial" panose="020B0604020202020204" pitchFamily="34" charset="0"/>
            <a:cs typeface="Arial" panose="020B0604020202020204" pitchFamily="34" charset="0"/>
          </a:endParaRPr>
        </a:p>
      </dsp:txBody>
      <dsp:txXfrm>
        <a:off x="4618" y="1925227"/>
        <a:ext cx="5290206" cy="1925227"/>
      </dsp:txXfrm>
    </dsp:sp>
    <dsp:sp modelId="{5DBBC189-95F6-49B4-9D12-305C126FA5F8}">
      <dsp:nvSpPr>
        <dsp:cNvPr id="0" name=""/>
        <dsp:cNvSpPr/>
      </dsp:nvSpPr>
      <dsp:spPr>
        <a:xfrm>
          <a:off x="1380149" y="0"/>
          <a:ext cx="2503081" cy="209195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5000" r="-35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D95762C-9698-4FF9-BB9F-391667822AAE}">
      <dsp:nvSpPr>
        <dsp:cNvPr id="0" name=""/>
        <dsp:cNvSpPr/>
      </dsp:nvSpPr>
      <dsp:spPr>
        <a:xfrm>
          <a:off x="5453531" y="0"/>
          <a:ext cx="5290206" cy="481306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endParaRPr lang="uz-Cyrl-UZ" sz="1800" b="1" kern="1200" dirty="0" smtClean="0">
            <a:solidFill>
              <a:srgbClr val="002060"/>
            </a:solidFill>
          </a:endParaRPr>
        </a:p>
        <a:p>
          <a:pPr lvl="0" algn="ctr" defTabSz="800100" rtl="0">
            <a:lnSpc>
              <a:spcPct val="90000"/>
            </a:lnSpc>
            <a:spcBef>
              <a:spcPct val="0"/>
            </a:spcBef>
            <a:spcAft>
              <a:spcPct val="35000"/>
            </a:spcAft>
          </a:pPr>
          <a:r>
            <a:rPr lang="uz-Cyrl-UZ" sz="1800" b="1" kern="1200" dirty="0" smtClean="0">
              <a:solidFill>
                <a:srgbClr val="002060"/>
              </a:solidFill>
              <a:latin typeface="Arial" panose="020B0604020202020204" pitchFamily="34" charset="0"/>
              <a:cs typeface="Arial" panose="020B0604020202020204" pitchFamily="34" charset="0"/>
            </a:rPr>
            <a:t>21-моддада</a:t>
          </a:r>
          <a:r>
            <a:rPr lang="uz-Cyrl-UZ" sz="1800" b="0" kern="1200" dirty="0" smtClean="0">
              <a:solidFill>
                <a:srgbClr val="002060"/>
              </a:solidFill>
              <a:latin typeface="Arial" panose="020B0604020202020204" pitchFamily="34" charset="0"/>
              <a:cs typeface="Arial" panose="020B0604020202020204" pitchFamily="34" charset="0"/>
            </a:rPr>
            <a:t> Ўзбекистон Республикаси Президенти сайловини ўтказиш бўйича округ сайлов комиссияси комиссия раиси, раис ўринбосари, котиби ва </a:t>
          </a:r>
          <a:r>
            <a:rPr lang="uz-Cyrl-UZ" sz="1800" b="1" kern="1200" dirty="0" smtClean="0">
              <a:solidFill>
                <a:srgbClr val="002060"/>
              </a:solidFill>
              <a:latin typeface="Arial" panose="020B0604020202020204" pitchFamily="34" charset="0"/>
              <a:cs typeface="Arial" panose="020B0604020202020204" pitchFamily="34" charset="0"/>
            </a:rPr>
            <a:t>саккиз – ўн саккиз нафар комиссия аъзосидан иборат </a:t>
          </a:r>
          <a:r>
            <a:rPr lang="uz-Cyrl-UZ" sz="1800" b="0" kern="1200" dirty="0" smtClean="0">
              <a:solidFill>
                <a:srgbClr val="002060"/>
              </a:solidFill>
              <a:latin typeface="Arial" panose="020B0604020202020204" pitchFamily="34" charset="0"/>
              <a:cs typeface="Arial" panose="020B0604020202020204" pitchFamily="34" charset="0"/>
            </a:rPr>
            <a:t>таркибда тузилиши белгиланди.</a:t>
          </a:r>
          <a:endParaRPr lang="ru-RU" sz="1800" b="0" kern="1200" dirty="0">
            <a:solidFill>
              <a:srgbClr val="002060"/>
            </a:solidFill>
            <a:latin typeface="Arial" panose="020B0604020202020204" pitchFamily="34" charset="0"/>
            <a:cs typeface="Arial" panose="020B0604020202020204" pitchFamily="34" charset="0"/>
          </a:endParaRPr>
        </a:p>
      </dsp:txBody>
      <dsp:txXfrm>
        <a:off x="5453531" y="1925227"/>
        <a:ext cx="5290206" cy="1925227"/>
      </dsp:txXfrm>
    </dsp:sp>
    <dsp:sp modelId="{ED59B1B1-82CB-40D0-83F1-21DBD6F22F92}">
      <dsp:nvSpPr>
        <dsp:cNvPr id="0" name=""/>
        <dsp:cNvSpPr/>
      </dsp:nvSpPr>
      <dsp:spPr>
        <a:xfrm>
          <a:off x="6916901" y="18031"/>
          <a:ext cx="2381481" cy="2036104"/>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0000" r="-10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D1F5A85-C38D-4CD2-A12C-4F4895E0C660}">
      <dsp:nvSpPr>
        <dsp:cNvPr id="0" name=""/>
        <dsp:cNvSpPr/>
      </dsp:nvSpPr>
      <dsp:spPr>
        <a:xfrm>
          <a:off x="2618652" y="4003676"/>
          <a:ext cx="5599059" cy="721960"/>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DDD457-6D01-47F2-B16A-EA244BFFB31E}">
      <dsp:nvSpPr>
        <dsp:cNvPr id="0" name=""/>
        <dsp:cNvSpPr/>
      </dsp:nvSpPr>
      <dsp:spPr>
        <a:xfrm rot="10800000">
          <a:off x="2500978" y="17983"/>
          <a:ext cx="8579399" cy="1426582"/>
        </a:xfrm>
        <a:prstGeom prst="homePlat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9083" tIns="68580" rIns="128016" bIns="68580" numCol="1" spcCol="1270" anchor="ctr" anchorCtr="0">
          <a:noAutofit/>
        </a:bodyPr>
        <a:lstStyle/>
        <a:p>
          <a:pPr lvl="0" algn="ctr" defTabSz="800100" rtl="0">
            <a:lnSpc>
              <a:spcPct val="90000"/>
            </a:lnSpc>
            <a:spcBef>
              <a:spcPct val="0"/>
            </a:spcBef>
            <a:spcAft>
              <a:spcPct val="35000"/>
            </a:spcAft>
          </a:pPr>
          <a:r>
            <a:rPr lang="uz-Cyrl-UZ" sz="1800" b="1" kern="1200" dirty="0" smtClean="0">
              <a:solidFill>
                <a:srgbClr val="002060"/>
              </a:solidFill>
              <a:latin typeface="Arial" panose="020B0604020202020204" pitchFamily="34" charset="0"/>
              <a:cs typeface="Arial" panose="020B0604020202020204" pitchFamily="34" charset="0"/>
            </a:rPr>
            <a:t>31-моддадан</a:t>
          </a:r>
          <a:r>
            <a:rPr lang="uz-Cyrl-UZ" sz="1800" b="0" kern="1200" dirty="0" smtClean="0">
              <a:solidFill>
                <a:srgbClr val="002060"/>
              </a:solidFill>
              <a:latin typeface="Arial" panose="020B0604020202020204" pitchFamily="34" charset="0"/>
              <a:cs typeface="Arial" panose="020B0604020202020204" pitchFamily="34" charset="0"/>
            </a:rPr>
            <a:t> сайлов бюллетенида номзоднинг эгаллаб турган лавозими (машғулотининг тури), иш жойи кўрсатилиши ҳақидаги норма чиқариб ташланди.</a:t>
          </a:r>
          <a:endParaRPr lang="ru-RU" sz="1800" b="0" kern="1200" dirty="0">
            <a:solidFill>
              <a:srgbClr val="002060"/>
            </a:solidFill>
            <a:latin typeface="Arial" panose="020B0604020202020204" pitchFamily="34" charset="0"/>
            <a:cs typeface="Arial" panose="020B0604020202020204" pitchFamily="34" charset="0"/>
          </a:endParaRPr>
        </a:p>
      </dsp:txBody>
      <dsp:txXfrm rot="10800000">
        <a:off x="2857623" y="17983"/>
        <a:ext cx="8222754" cy="1426582"/>
      </dsp:txXfrm>
    </dsp:sp>
    <dsp:sp modelId="{80B21328-7F10-409B-BE75-59E8A9BECEDC}">
      <dsp:nvSpPr>
        <dsp:cNvPr id="0" name=""/>
        <dsp:cNvSpPr/>
      </dsp:nvSpPr>
      <dsp:spPr>
        <a:xfrm>
          <a:off x="1804331" y="1363"/>
          <a:ext cx="1426582" cy="1426582"/>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3000" r="-13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676134F-0BD4-4658-8884-08CB9439CF6A}">
      <dsp:nvSpPr>
        <dsp:cNvPr id="0" name=""/>
        <dsp:cNvSpPr/>
      </dsp:nvSpPr>
      <dsp:spPr>
        <a:xfrm rot="10800000">
          <a:off x="2517622" y="1851184"/>
          <a:ext cx="8579399" cy="1426582"/>
        </a:xfrm>
        <a:prstGeom prst="homePlat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9083" tIns="68580" rIns="128016" bIns="68580" numCol="1" spcCol="1270" anchor="ctr" anchorCtr="0">
          <a:noAutofit/>
        </a:bodyPr>
        <a:lstStyle/>
        <a:p>
          <a:pPr lvl="0" algn="ctr" defTabSz="800100" rtl="0">
            <a:lnSpc>
              <a:spcPct val="90000"/>
            </a:lnSpc>
            <a:spcBef>
              <a:spcPct val="0"/>
            </a:spcBef>
            <a:spcAft>
              <a:spcPct val="35000"/>
            </a:spcAft>
          </a:pPr>
          <a:r>
            <a:rPr lang="uz-Cyrl-UZ" sz="1800" b="1" kern="1200" dirty="0" smtClean="0">
              <a:solidFill>
                <a:srgbClr val="002060"/>
              </a:solidFill>
              <a:latin typeface="Arial" panose="020B0604020202020204" pitchFamily="34" charset="0"/>
              <a:cs typeface="Arial" panose="020B0604020202020204" pitchFamily="34" charset="0"/>
            </a:rPr>
            <a:t>38-моддада</a:t>
          </a:r>
          <a:r>
            <a:rPr lang="uz-Cyrl-UZ" sz="1800" b="0" kern="1200" dirty="0" smtClean="0">
              <a:solidFill>
                <a:srgbClr val="002060"/>
              </a:solidFill>
              <a:latin typeface="Arial" panose="020B0604020202020204" pitchFamily="34" charset="0"/>
              <a:cs typeface="Arial" panose="020B0604020202020204" pitchFamily="34" charset="0"/>
            </a:rPr>
            <a:t> сайловларда сиёсий партия ёки номзодларни қўллаб-қувватлаб имзо қўйишда фуқаролар паспорт билан бир қаторда идентификация картаси орқали ҳам шахсини тасдиқлаши мумкинлиги белгиланди.</a:t>
          </a:r>
          <a:endParaRPr lang="ru-RU" sz="1800" b="0" kern="1200" dirty="0">
            <a:solidFill>
              <a:srgbClr val="002060"/>
            </a:solidFill>
            <a:latin typeface="Arial" panose="020B0604020202020204" pitchFamily="34" charset="0"/>
            <a:cs typeface="Arial" panose="020B0604020202020204" pitchFamily="34" charset="0"/>
          </a:endParaRPr>
        </a:p>
      </dsp:txBody>
      <dsp:txXfrm rot="10800000">
        <a:off x="2874267" y="1851184"/>
        <a:ext cx="8222754" cy="1426582"/>
      </dsp:txXfrm>
    </dsp:sp>
    <dsp:sp modelId="{01756C06-AD55-492B-B959-E0A92615F9AF}">
      <dsp:nvSpPr>
        <dsp:cNvPr id="0" name=""/>
        <dsp:cNvSpPr/>
      </dsp:nvSpPr>
      <dsp:spPr>
        <a:xfrm>
          <a:off x="1804331" y="1851184"/>
          <a:ext cx="1426582" cy="1426582"/>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8D2BAFF-F96B-472F-866C-A82A433C9D5F}">
      <dsp:nvSpPr>
        <dsp:cNvPr id="0" name=""/>
        <dsp:cNvSpPr/>
      </dsp:nvSpPr>
      <dsp:spPr>
        <a:xfrm rot="10800000">
          <a:off x="2517622" y="3701005"/>
          <a:ext cx="8579399" cy="1426582"/>
        </a:xfrm>
        <a:prstGeom prst="homePlat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9083" tIns="68580" rIns="128016" bIns="68580" numCol="1" spcCol="1270" anchor="ctr" anchorCtr="0">
          <a:noAutofit/>
        </a:bodyPr>
        <a:lstStyle/>
        <a:p>
          <a:pPr lvl="0" algn="ctr" defTabSz="800100" rtl="0">
            <a:lnSpc>
              <a:spcPct val="90000"/>
            </a:lnSpc>
            <a:spcBef>
              <a:spcPct val="0"/>
            </a:spcBef>
            <a:spcAft>
              <a:spcPct val="35000"/>
            </a:spcAft>
          </a:pPr>
          <a:r>
            <a:rPr lang="uz-Cyrl-UZ" sz="1800" b="1" kern="1200" dirty="0" smtClean="0">
              <a:solidFill>
                <a:srgbClr val="002060"/>
              </a:solidFill>
              <a:latin typeface="Arial" panose="020B0604020202020204" pitchFamily="34" charset="0"/>
              <a:cs typeface="Arial" panose="020B0604020202020204" pitchFamily="34" charset="0"/>
            </a:rPr>
            <a:t>48-моддада</a:t>
          </a:r>
          <a:r>
            <a:rPr lang="uz-Cyrl-UZ" sz="1800" b="0" kern="1200" dirty="0" smtClean="0">
              <a:solidFill>
                <a:srgbClr val="002060"/>
              </a:solidFill>
              <a:latin typeface="Arial" panose="020B0604020202020204" pitchFamily="34" charset="0"/>
              <a:cs typeface="Arial" panose="020B0604020202020204" pitchFamily="34" charset="0"/>
            </a:rPr>
            <a:t> сайловчилар билан учрашувлар каби оммавий тадбирлар уларнинг ўтказилиши жойи ва вақти ҳақида туман (шаҳар) ҳокимликлари камида уч кун олдин ёзма равишда хабардор қилинган ҳолда ўтказилиши, бунда, ушбу оммавий тадбирларни ўтказиш учун рухсатнома талаб этилмаслиги каби нормалар белгиланди. </a:t>
          </a:r>
          <a:endParaRPr lang="ru-RU" sz="1800" b="0" kern="1200" dirty="0">
            <a:solidFill>
              <a:srgbClr val="002060"/>
            </a:solidFill>
            <a:latin typeface="Arial" panose="020B0604020202020204" pitchFamily="34" charset="0"/>
            <a:cs typeface="Arial" panose="020B0604020202020204" pitchFamily="34" charset="0"/>
          </a:endParaRPr>
        </a:p>
      </dsp:txBody>
      <dsp:txXfrm rot="10800000">
        <a:off x="2874267" y="3701005"/>
        <a:ext cx="8222754" cy="1426582"/>
      </dsp:txXfrm>
    </dsp:sp>
    <dsp:sp modelId="{511C9F73-6B3E-40B3-9510-34D616FCB268}">
      <dsp:nvSpPr>
        <dsp:cNvPr id="0" name=""/>
        <dsp:cNvSpPr/>
      </dsp:nvSpPr>
      <dsp:spPr>
        <a:xfrm>
          <a:off x="1804331" y="3701005"/>
          <a:ext cx="1426582" cy="1426582"/>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ru-RU"/>
          </a:p>
        </p:txBody>
      </p:sp>
      <p:sp>
        <p:nvSpPr>
          <p:cNvPr id="3" name="Дата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808F3F01-674D-4B30-A50B-CA75FAD3383B}" type="datetimeFigureOut">
              <a:rPr lang="ru-RU" smtClean="0"/>
              <a:t>03.06.2021</a:t>
            </a:fld>
            <a:endParaRPr lang="ru-RU"/>
          </a:p>
        </p:txBody>
      </p:sp>
      <p:sp>
        <p:nvSpPr>
          <p:cNvPr id="4" name="Образ слайда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ru-RU"/>
          </a:p>
        </p:txBody>
      </p:sp>
      <p:sp>
        <p:nvSpPr>
          <p:cNvPr id="5" name="Заметки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ru-RU"/>
          </a:p>
        </p:txBody>
      </p:sp>
      <p:sp>
        <p:nvSpPr>
          <p:cNvPr id="7" name="Номер слайда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8364F7AA-56DD-411C-A642-1FD96E60F7E9}" type="slidenum">
              <a:rPr lang="ru-RU" smtClean="0"/>
              <a:t>‹#›</a:t>
            </a:fld>
            <a:endParaRPr lang="ru-RU"/>
          </a:p>
        </p:txBody>
      </p:sp>
    </p:spTree>
    <p:extLst>
      <p:ext uri="{BB962C8B-B14F-4D97-AF65-F5344CB8AC3E}">
        <p14:creationId xmlns:p14="http://schemas.microsoft.com/office/powerpoint/2010/main" val="1464352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a:t>
            </a:fld>
            <a:endParaRPr lang="ru-RU"/>
          </a:p>
        </p:txBody>
      </p:sp>
    </p:spTree>
    <p:extLst>
      <p:ext uri="{BB962C8B-B14F-4D97-AF65-F5344CB8AC3E}">
        <p14:creationId xmlns:p14="http://schemas.microsoft.com/office/powerpoint/2010/main" val="3369347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E1414D57-0B36-4D98-A2AC-3B8073B949C4}" type="datetimeFigureOut">
              <a:rPr lang="ru-RU" smtClean="0"/>
              <a:t>03.06.2021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441492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t>03.06.2021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988870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t>03.06.2021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35438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t>03.06.2021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140621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E1414D57-0B36-4D98-A2AC-3B8073B949C4}" type="datetimeFigureOut">
              <a:rPr lang="ru-RU" smtClean="0"/>
              <a:t>03.06.2021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281258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E1414D57-0B36-4D98-A2AC-3B8073B949C4}" type="datetimeFigureOut">
              <a:rPr lang="ru-RU" smtClean="0"/>
              <a:t>03.06.2021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64756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1414D57-0B36-4D98-A2AC-3B8073B949C4}" type="datetimeFigureOut">
              <a:rPr lang="ru-RU" smtClean="0"/>
              <a:t>03.06.2021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246129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E1414D57-0B36-4D98-A2AC-3B8073B949C4}" type="datetimeFigureOut">
              <a:rPr lang="ru-RU" smtClean="0"/>
              <a:t>03.06.2021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469840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414D57-0B36-4D98-A2AC-3B8073B949C4}" type="datetimeFigureOut">
              <a:rPr lang="ru-RU" smtClean="0"/>
              <a:t>03.06.2021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4045319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1414D57-0B36-4D98-A2AC-3B8073B949C4}" type="datetimeFigureOut">
              <a:rPr lang="ru-RU" smtClean="0"/>
              <a:t>03.06.2021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93306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1414D57-0B36-4D98-A2AC-3B8073B949C4}" type="datetimeFigureOut">
              <a:rPr lang="ru-RU" smtClean="0"/>
              <a:t>03.06.2021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84984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414D57-0B36-4D98-A2AC-3B8073B949C4}" type="datetimeFigureOut">
              <a:rPr lang="ru-RU" smtClean="0"/>
              <a:t>03.06.2021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6F8112-E8D2-40E5-BC1B-4B2F935AF484}" type="slidenum">
              <a:rPr lang="ru-RU" smtClean="0"/>
              <a:t>‹#›</a:t>
            </a:fld>
            <a:endParaRPr lang="ru-RU"/>
          </a:p>
        </p:txBody>
      </p:sp>
    </p:spTree>
    <p:extLst>
      <p:ext uri="{BB962C8B-B14F-4D97-AF65-F5344CB8AC3E}">
        <p14:creationId xmlns:p14="http://schemas.microsoft.com/office/powerpoint/2010/main" val="229126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microsoft.com/office/2007/relationships/hdphoto" Target="../media/hdphoto4.wdp"/><Relationship Id="rId7" Type="http://schemas.microsoft.com/office/2007/relationships/hdphoto" Target="../media/hdphoto5.wdp"/><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26.jpeg"/><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microsoft.com/office/2007/relationships/diagramDrawing" Target="../diagrams/drawing3.xml"/><Relationship Id="rId13" Type="http://schemas.openxmlformats.org/officeDocument/2006/relationships/image" Target="../media/image31.png"/><Relationship Id="rId3" Type="http://schemas.microsoft.com/office/2007/relationships/hdphoto" Target="../media/hdphoto1.wdp"/><Relationship Id="rId7" Type="http://schemas.openxmlformats.org/officeDocument/2006/relationships/diagramColors" Target="../diagrams/colors3.xml"/><Relationship Id="rId12"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diagramQuickStyle" Target="../diagrams/quickStyle3.xml"/><Relationship Id="rId11" Type="http://schemas.openxmlformats.org/officeDocument/2006/relationships/image" Target="../media/image29.png"/><Relationship Id="rId5" Type="http://schemas.openxmlformats.org/officeDocument/2006/relationships/diagramLayout" Target="../diagrams/layout3.xml"/><Relationship Id="rId15" Type="http://schemas.openxmlformats.org/officeDocument/2006/relationships/image" Target="../media/image33.png"/><Relationship Id="rId10" Type="http://schemas.microsoft.com/office/2007/relationships/hdphoto" Target="../media/hdphoto6.wdp"/><Relationship Id="rId4" Type="http://schemas.openxmlformats.org/officeDocument/2006/relationships/diagramData" Target="../diagrams/data3.xml"/><Relationship Id="rId9" Type="http://schemas.openxmlformats.org/officeDocument/2006/relationships/image" Target="../media/image28.png"/><Relationship Id="rId1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7.xml"/><Relationship Id="rId6" Type="http://schemas.microsoft.com/office/2007/relationships/hdphoto" Target="../media/hdphoto3.wdp"/><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10.png"/><Relationship Id="rId4" Type="http://schemas.microsoft.com/office/2007/relationships/hdphoto" Target="../media/hdphoto2.wdp"/><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4.jp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7.pn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AutoShape 4"/>
          <p:cNvSpPr/>
          <p:nvPr/>
        </p:nvSpPr>
        <p:spPr>
          <a:xfrm>
            <a:off x="0" y="-3"/>
            <a:ext cx="889000" cy="4909898"/>
          </a:xfrm>
          <a:prstGeom prst="rect">
            <a:avLst/>
          </a:prstGeom>
          <a:solidFill>
            <a:srgbClr val="245A8C"/>
          </a:solidFill>
        </p:spPr>
        <p:txBody>
          <a:bodyPr/>
          <a:lstStyle/>
          <a:p>
            <a:endParaRPr lang="ru-RU" sz="1200"/>
          </a:p>
        </p:txBody>
      </p:sp>
      <p:grpSp>
        <p:nvGrpSpPr>
          <p:cNvPr id="43" name="Group 2"/>
          <p:cNvGrpSpPr/>
          <p:nvPr/>
        </p:nvGrpSpPr>
        <p:grpSpPr>
          <a:xfrm>
            <a:off x="0" y="5005190"/>
            <a:ext cx="889000" cy="1852809"/>
            <a:chOff x="0" y="0"/>
            <a:chExt cx="2653030" cy="2654300"/>
          </a:xfrm>
        </p:grpSpPr>
        <p:sp>
          <p:nvSpPr>
            <p:cNvPr id="44" name="Freeform 3"/>
            <p:cNvSpPr/>
            <p:nvPr/>
          </p:nvSpPr>
          <p:spPr>
            <a:xfrm>
              <a:off x="0" y="0"/>
              <a:ext cx="2653030" cy="2654300"/>
            </a:xfrm>
            <a:custGeom>
              <a:avLst/>
              <a:gdLst/>
              <a:ahLst/>
              <a:cxnLst/>
              <a:rect l="l" t="t" r="r" b="b"/>
              <a:pathLst>
                <a:path w="2653030" h="2654300">
                  <a:moveTo>
                    <a:pt x="0" y="1535430"/>
                  </a:moveTo>
                  <a:lnTo>
                    <a:pt x="0" y="1463040"/>
                  </a:lnTo>
                  <a:lnTo>
                    <a:pt x="1463040" y="0"/>
                  </a:lnTo>
                  <a:lnTo>
                    <a:pt x="1535430" y="0"/>
                  </a:lnTo>
                  <a:lnTo>
                    <a:pt x="0" y="1535430"/>
                  </a:lnTo>
                  <a:close/>
                  <a:moveTo>
                    <a:pt x="1681480" y="0"/>
                  </a:moveTo>
                  <a:lnTo>
                    <a:pt x="1609090" y="0"/>
                  </a:lnTo>
                  <a:lnTo>
                    <a:pt x="0" y="1607820"/>
                  </a:lnTo>
                  <a:lnTo>
                    <a:pt x="0" y="1680210"/>
                  </a:lnTo>
                  <a:lnTo>
                    <a:pt x="1681480" y="0"/>
                  </a:lnTo>
                  <a:close/>
                  <a:moveTo>
                    <a:pt x="1390650" y="0"/>
                  </a:moveTo>
                  <a:lnTo>
                    <a:pt x="1318260" y="0"/>
                  </a:lnTo>
                  <a:lnTo>
                    <a:pt x="0" y="1318260"/>
                  </a:lnTo>
                  <a:lnTo>
                    <a:pt x="0" y="1390650"/>
                  </a:lnTo>
                  <a:lnTo>
                    <a:pt x="1390650" y="0"/>
                  </a:lnTo>
                  <a:close/>
                  <a:moveTo>
                    <a:pt x="1245870" y="0"/>
                  </a:moveTo>
                  <a:lnTo>
                    <a:pt x="1173480" y="0"/>
                  </a:lnTo>
                  <a:lnTo>
                    <a:pt x="0" y="1173480"/>
                  </a:lnTo>
                  <a:lnTo>
                    <a:pt x="0" y="1245870"/>
                  </a:lnTo>
                  <a:lnTo>
                    <a:pt x="1245870" y="0"/>
                  </a:lnTo>
                  <a:close/>
                  <a:moveTo>
                    <a:pt x="1826260" y="0"/>
                  </a:moveTo>
                  <a:lnTo>
                    <a:pt x="1753870" y="0"/>
                  </a:lnTo>
                  <a:lnTo>
                    <a:pt x="0" y="1753870"/>
                  </a:lnTo>
                  <a:lnTo>
                    <a:pt x="0" y="1826260"/>
                  </a:lnTo>
                  <a:lnTo>
                    <a:pt x="1826260" y="0"/>
                  </a:lnTo>
                  <a:close/>
                  <a:moveTo>
                    <a:pt x="2260600" y="0"/>
                  </a:moveTo>
                  <a:lnTo>
                    <a:pt x="2188210" y="0"/>
                  </a:lnTo>
                  <a:lnTo>
                    <a:pt x="0" y="2188210"/>
                  </a:lnTo>
                  <a:lnTo>
                    <a:pt x="0" y="2260600"/>
                  </a:lnTo>
                  <a:lnTo>
                    <a:pt x="2260600" y="0"/>
                  </a:lnTo>
                  <a:close/>
                  <a:moveTo>
                    <a:pt x="2551430" y="0"/>
                  </a:moveTo>
                  <a:lnTo>
                    <a:pt x="2479040" y="0"/>
                  </a:lnTo>
                  <a:lnTo>
                    <a:pt x="0" y="2479040"/>
                  </a:lnTo>
                  <a:lnTo>
                    <a:pt x="0" y="2551430"/>
                  </a:lnTo>
                  <a:lnTo>
                    <a:pt x="2551430" y="0"/>
                  </a:lnTo>
                  <a:close/>
                  <a:moveTo>
                    <a:pt x="2405380" y="0"/>
                  </a:moveTo>
                  <a:lnTo>
                    <a:pt x="2332990" y="0"/>
                  </a:lnTo>
                  <a:lnTo>
                    <a:pt x="0" y="2332990"/>
                  </a:lnTo>
                  <a:lnTo>
                    <a:pt x="0" y="2405380"/>
                  </a:lnTo>
                  <a:lnTo>
                    <a:pt x="2405380" y="0"/>
                  </a:lnTo>
                  <a:close/>
                  <a:moveTo>
                    <a:pt x="2115820" y="0"/>
                  </a:moveTo>
                  <a:lnTo>
                    <a:pt x="2043430" y="0"/>
                  </a:lnTo>
                  <a:lnTo>
                    <a:pt x="0" y="2043430"/>
                  </a:lnTo>
                  <a:lnTo>
                    <a:pt x="0" y="2115820"/>
                  </a:lnTo>
                  <a:lnTo>
                    <a:pt x="2115820" y="0"/>
                  </a:lnTo>
                  <a:close/>
                  <a:moveTo>
                    <a:pt x="375920" y="0"/>
                  </a:moveTo>
                  <a:lnTo>
                    <a:pt x="303530" y="0"/>
                  </a:lnTo>
                  <a:lnTo>
                    <a:pt x="0" y="303530"/>
                  </a:lnTo>
                  <a:lnTo>
                    <a:pt x="0" y="375920"/>
                  </a:lnTo>
                  <a:lnTo>
                    <a:pt x="375920" y="0"/>
                  </a:lnTo>
                  <a:close/>
                  <a:moveTo>
                    <a:pt x="1101090" y="0"/>
                  </a:moveTo>
                  <a:lnTo>
                    <a:pt x="1028700" y="0"/>
                  </a:lnTo>
                  <a:lnTo>
                    <a:pt x="0" y="1028700"/>
                  </a:lnTo>
                  <a:lnTo>
                    <a:pt x="0" y="1101090"/>
                  </a:lnTo>
                  <a:lnTo>
                    <a:pt x="1101090" y="0"/>
                  </a:lnTo>
                  <a:close/>
                  <a:moveTo>
                    <a:pt x="2653030" y="0"/>
                  </a:moveTo>
                  <a:lnTo>
                    <a:pt x="2623820" y="0"/>
                  </a:lnTo>
                  <a:lnTo>
                    <a:pt x="0" y="2623820"/>
                  </a:lnTo>
                  <a:lnTo>
                    <a:pt x="0" y="2653030"/>
                  </a:lnTo>
                  <a:lnTo>
                    <a:pt x="43180" y="2653030"/>
                  </a:lnTo>
                  <a:lnTo>
                    <a:pt x="2653030" y="43180"/>
                  </a:lnTo>
                  <a:lnTo>
                    <a:pt x="2653030" y="0"/>
                  </a:lnTo>
                  <a:close/>
                  <a:moveTo>
                    <a:pt x="520700" y="0"/>
                  </a:moveTo>
                  <a:lnTo>
                    <a:pt x="448310" y="0"/>
                  </a:lnTo>
                  <a:lnTo>
                    <a:pt x="0" y="448310"/>
                  </a:lnTo>
                  <a:lnTo>
                    <a:pt x="0" y="520700"/>
                  </a:lnTo>
                  <a:lnTo>
                    <a:pt x="520700" y="0"/>
                  </a:lnTo>
                  <a:close/>
                  <a:moveTo>
                    <a:pt x="85090" y="0"/>
                  </a:moveTo>
                  <a:lnTo>
                    <a:pt x="12700" y="0"/>
                  </a:lnTo>
                  <a:lnTo>
                    <a:pt x="0" y="12700"/>
                  </a:lnTo>
                  <a:lnTo>
                    <a:pt x="0" y="85090"/>
                  </a:lnTo>
                  <a:lnTo>
                    <a:pt x="85090" y="0"/>
                  </a:lnTo>
                  <a:close/>
                  <a:moveTo>
                    <a:pt x="231140" y="0"/>
                  </a:moveTo>
                  <a:lnTo>
                    <a:pt x="158750" y="0"/>
                  </a:lnTo>
                  <a:lnTo>
                    <a:pt x="0" y="157480"/>
                  </a:lnTo>
                  <a:lnTo>
                    <a:pt x="0" y="229870"/>
                  </a:lnTo>
                  <a:lnTo>
                    <a:pt x="231140" y="0"/>
                  </a:lnTo>
                  <a:close/>
                  <a:moveTo>
                    <a:pt x="0" y="956310"/>
                  </a:moveTo>
                  <a:lnTo>
                    <a:pt x="956310" y="0"/>
                  </a:lnTo>
                  <a:lnTo>
                    <a:pt x="883920" y="0"/>
                  </a:lnTo>
                  <a:lnTo>
                    <a:pt x="0" y="882650"/>
                  </a:lnTo>
                  <a:lnTo>
                    <a:pt x="0" y="956310"/>
                  </a:lnTo>
                  <a:close/>
                  <a:moveTo>
                    <a:pt x="665480" y="0"/>
                  </a:moveTo>
                  <a:lnTo>
                    <a:pt x="593090" y="0"/>
                  </a:lnTo>
                  <a:lnTo>
                    <a:pt x="0" y="593090"/>
                  </a:lnTo>
                  <a:lnTo>
                    <a:pt x="0" y="665480"/>
                  </a:lnTo>
                  <a:lnTo>
                    <a:pt x="665480" y="0"/>
                  </a:lnTo>
                  <a:close/>
                  <a:moveTo>
                    <a:pt x="810260" y="0"/>
                  </a:moveTo>
                  <a:lnTo>
                    <a:pt x="737870" y="0"/>
                  </a:lnTo>
                  <a:lnTo>
                    <a:pt x="0" y="737870"/>
                  </a:lnTo>
                  <a:lnTo>
                    <a:pt x="0" y="810260"/>
                  </a:lnTo>
                  <a:lnTo>
                    <a:pt x="810260" y="0"/>
                  </a:lnTo>
                  <a:close/>
                  <a:moveTo>
                    <a:pt x="1971040" y="0"/>
                  </a:moveTo>
                  <a:lnTo>
                    <a:pt x="1898650" y="0"/>
                  </a:lnTo>
                  <a:lnTo>
                    <a:pt x="0" y="1898650"/>
                  </a:lnTo>
                  <a:lnTo>
                    <a:pt x="0" y="1971040"/>
                  </a:lnTo>
                  <a:lnTo>
                    <a:pt x="1971040" y="0"/>
                  </a:lnTo>
                  <a:close/>
                  <a:moveTo>
                    <a:pt x="2653030" y="1783080"/>
                  </a:moveTo>
                  <a:lnTo>
                    <a:pt x="2653030" y="1710690"/>
                  </a:lnTo>
                  <a:lnTo>
                    <a:pt x="1710690" y="2653030"/>
                  </a:lnTo>
                  <a:lnTo>
                    <a:pt x="1783080" y="2653030"/>
                  </a:lnTo>
                  <a:lnTo>
                    <a:pt x="2653030" y="1783080"/>
                  </a:lnTo>
                  <a:close/>
                  <a:moveTo>
                    <a:pt x="2653030" y="1927860"/>
                  </a:moveTo>
                  <a:lnTo>
                    <a:pt x="2653030" y="1855470"/>
                  </a:lnTo>
                  <a:lnTo>
                    <a:pt x="1855470" y="2653030"/>
                  </a:lnTo>
                  <a:lnTo>
                    <a:pt x="1927860" y="2653030"/>
                  </a:lnTo>
                  <a:lnTo>
                    <a:pt x="2653030" y="1927860"/>
                  </a:lnTo>
                  <a:close/>
                  <a:moveTo>
                    <a:pt x="2653030" y="2072640"/>
                  </a:moveTo>
                  <a:lnTo>
                    <a:pt x="2653030" y="2000250"/>
                  </a:lnTo>
                  <a:lnTo>
                    <a:pt x="2000250" y="2653030"/>
                  </a:lnTo>
                  <a:lnTo>
                    <a:pt x="2072640" y="2653030"/>
                  </a:lnTo>
                  <a:lnTo>
                    <a:pt x="2653030" y="2072640"/>
                  </a:lnTo>
                  <a:close/>
                  <a:moveTo>
                    <a:pt x="2653030" y="1638300"/>
                  </a:moveTo>
                  <a:lnTo>
                    <a:pt x="2653030" y="1565910"/>
                  </a:lnTo>
                  <a:lnTo>
                    <a:pt x="1564640" y="2654300"/>
                  </a:lnTo>
                  <a:lnTo>
                    <a:pt x="1637030" y="2654300"/>
                  </a:lnTo>
                  <a:lnTo>
                    <a:pt x="2653030" y="1638300"/>
                  </a:lnTo>
                  <a:close/>
                  <a:moveTo>
                    <a:pt x="2217420" y="2653030"/>
                  </a:moveTo>
                  <a:lnTo>
                    <a:pt x="2653030" y="2217420"/>
                  </a:lnTo>
                  <a:lnTo>
                    <a:pt x="2653030" y="2145030"/>
                  </a:lnTo>
                  <a:lnTo>
                    <a:pt x="2145030" y="2653030"/>
                  </a:lnTo>
                  <a:lnTo>
                    <a:pt x="2217420" y="2653030"/>
                  </a:lnTo>
                  <a:close/>
                  <a:moveTo>
                    <a:pt x="2653030" y="2580640"/>
                  </a:moveTo>
                  <a:lnTo>
                    <a:pt x="2580640" y="2653030"/>
                  </a:lnTo>
                  <a:lnTo>
                    <a:pt x="2653030" y="2653030"/>
                  </a:lnTo>
                  <a:lnTo>
                    <a:pt x="2653030" y="2580640"/>
                  </a:lnTo>
                  <a:close/>
                  <a:moveTo>
                    <a:pt x="2653030" y="2508250"/>
                  </a:moveTo>
                  <a:lnTo>
                    <a:pt x="2653030" y="2435860"/>
                  </a:lnTo>
                  <a:lnTo>
                    <a:pt x="2435860" y="2653030"/>
                  </a:lnTo>
                  <a:lnTo>
                    <a:pt x="2508250" y="2653030"/>
                  </a:lnTo>
                  <a:lnTo>
                    <a:pt x="2653030" y="2508250"/>
                  </a:lnTo>
                  <a:close/>
                  <a:moveTo>
                    <a:pt x="2653030" y="2363470"/>
                  </a:moveTo>
                  <a:lnTo>
                    <a:pt x="2653030" y="2291080"/>
                  </a:lnTo>
                  <a:lnTo>
                    <a:pt x="2291080" y="2653030"/>
                  </a:lnTo>
                  <a:lnTo>
                    <a:pt x="2363470" y="2653030"/>
                  </a:lnTo>
                  <a:lnTo>
                    <a:pt x="2653030" y="2363470"/>
                  </a:lnTo>
                  <a:close/>
                  <a:moveTo>
                    <a:pt x="2653030" y="1492250"/>
                  </a:moveTo>
                  <a:lnTo>
                    <a:pt x="2653030" y="1419860"/>
                  </a:lnTo>
                  <a:lnTo>
                    <a:pt x="1419860" y="2653030"/>
                  </a:lnTo>
                  <a:lnTo>
                    <a:pt x="1492250" y="2653030"/>
                  </a:lnTo>
                  <a:lnTo>
                    <a:pt x="2653030" y="1492250"/>
                  </a:lnTo>
                  <a:close/>
                  <a:moveTo>
                    <a:pt x="2653030" y="187960"/>
                  </a:moveTo>
                  <a:lnTo>
                    <a:pt x="2653030" y="115570"/>
                  </a:lnTo>
                  <a:lnTo>
                    <a:pt x="115570" y="2653030"/>
                  </a:lnTo>
                  <a:lnTo>
                    <a:pt x="187960" y="2653030"/>
                  </a:lnTo>
                  <a:lnTo>
                    <a:pt x="2653030" y="187960"/>
                  </a:lnTo>
                  <a:close/>
                  <a:moveTo>
                    <a:pt x="2653030" y="622300"/>
                  </a:moveTo>
                  <a:lnTo>
                    <a:pt x="2653030" y="549910"/>
                  </a:lnTo>
                  <a:lnTo>
                    <a:pt x="549910" y="2653030"/>
                  </a:lnTo>
                  <a:lnTo>
                    <a:pt x="622300" y="2653030"/>
                  </a:lnTo>
                  <a:lnTo>
                    <a:pt x="2653030" y="622300"/>
                  </a:lnTo>
                  <a:close/>
                  <a:moveTo>
                    <a:pt x="2653030" y="477520"/>
                  </a:moveTo>
                  <a:lnTo>
                    <a:pt x="2653030" y="405130"/>
                  </a:lnTo>
                  <a:lnTo>
                    <a:pt x="405130" y="2653030"/>
                  </a:lnTo>
                  <a:lnTo>
                    <a:pt x="477520" y="2653030"/>
                  </a:lnTo>
                  <a:lnTo>
                    <a:pt x="2653030" y="477520"/>
                  </a:lnTo>
                  <a:close/>
                  <a:moveTo>
                    <a:pt x="2653030" y="1347470"/>
                  </a:moveTo>
                  <a:lnTo>
                    <a:pt x="2653030" y="1275080"/>
                  </a:lnTo>
                  <a:lnTo>
                    <a:pt x="1275080" y="2653030"/>
                  </a:lnTo>
                  <a:lnTo>
                    <a:pt x="1347470" y="2653030"/>
                  </a:lnTo>
                  <a:lnTo>
                    <a:pt x="2653030" y="1347470"/>
                  </a:lnTo>
                  <a:close/>
                  <a:moveTo>
                    <a:pt x="2653030" y="767080"/>
                  </a:moveTo>
                  <a:lnTo>
                    <a:pt x="2653030" y="694690"/>
                  </a:lnTo>
                  <a:lnTo>
                    <a:pt x="694690" y="2653030"/>
                  </a:lnTo>
                  <a:lnTo>
                    <a:pt x="767080" y="2653030"/>
                  </a:lnTo>
                  <a:lnTo>
                    <a:pt x="2653030" y="767080"/>
                  </a:lnTo>
                  <a:close/>
                  <a:moveTo>
                    <a:pt x="2653030" y="332740"/>
                  </a:moveTo>
                  <a:lnTo>
                    <a:pt x="2653030" y="260350"/>
                  </a:lnTo>
                  <a:lnTo>
                    <a:pt x="260350" y="2653030"/>
                  </a:lnTo>
                  <a:lnTo>
                    <a:pt x="332740" y="2653030"/>
                  </a:lnTo>
                  <a:lnTo>
                    <a:pt x="2653030" y="332740"/>
                  </a:lnTo>
                  <a:close/>
                  <a:moveTo>
                    <a:pt x="2653030" y="1202690"/>
                  </a:moveTo>
                  <a:lnTo>
                    <a:pt x="2653030" y="1130300"/>
                  </a:lnTo>
                  <a:lnTo>
                    <a:pt x="1130300" y="2653030"/>
                  </a:lnTo>
                  <a:lnTo>
                    <a:pt x="1202690" y="2653030"/>
                  </a:lnTo>
                  <a:lnTo>
                    <a:pt x="2653030" y="1202690"/>
                  </a:lnTo>
                  <a:close/>
                  <a:moveTo>
                    <a:pt x="2653030" y="913130"/>
                  </a:moveTo>
                  <a:lnTo>
                    <a:pt x="2653030" y="840740"/>
                  </a:lnTo>
                  <a:lnTo>
                    <a:pt x="840740" y="2653030"/>
                  </a:lnTo>
                  <a:lnTo>
                    <a:pt x="913130" y="2653030"/>
                  </a:lnTo>
                  <a:lnTo>
                    <a:pt x="2653030" y="913130"/>
                  </a:lnTo>
                  <a:close/>
                  <a:moveTo>
                    <a:pt x="2653030" y="1057910"/>
                  </a:moveTo>
                  <a:lnTo>
                    <a:pt x="2653030" y="985520"/>
                  </a:lnTo>
                  <a:lnTo>
                    <a:pt x="985520" y="2653030"/>
                  </a:lnTo>
                  <a:lnTo>
                    <a:pt x="1057910" y="2653030"/>
                  </a:lnTo>
                  <a:lnTo>
                    <a:pt x="2653030" y="1057910"/>
                  </a:lnTo>
                  <a:close/>
                </a:path>
              </a:pathLst>
            </a:custGeom>
            <a:solidFill>
              <a:srgbClr val="004A94"/>
            </a:solidFill>
          </p:spPr>
          <p:txBody>
            <a:bodyPr/>
            <a:lstStyle/>
            <a:p>
              <a:endParaRPr lang="ru-RU" sz="1200"/>
            </a:p>
          </p:txBody>
        </p:sp>
      </p:grpSp>
      <p:sp>
        <p:nvSpPr>
          <p:cNvPr id="46" name="AutoShape 13"/>
          <p:cNvSpPr/>
          <p:nvPr/>
        </p:nvSpPr>
        <p:spPr>
          <a:xfrm rot="16200000" flipV="1">
            <a:off x="62444" y="5916296"/>
            <a:ext cx="1852808" cy="30600"/>
          </a:xfrm>
          <a:prstGeom prst="rect">
            <a:avLst/>
          </a:prstGeom>
          <a:solidFill>
            <a:schemeClr val="accent1">
              <a:lumMod val="75000"/>
            </a:schemeClr>
          </a:solidFill>
          <a:ln>
            <a:solidFill>
              <a:schemeClr val="accent1"/>
            </a:solidFill>
          </a:ln>
        </p:spPr>
        <p:txBody>
          <a:bodyPr/>
          <a:lstStyle/>
          <a:p>
            <a:endParaRPr lang="ru-RU" sz="1200"/>
          </a:p>
        </p:txBody>
      </p:sp>
      <p:sp>
        <p:nvSpPr>
          <p:cNvPr id="47" name="AutoShape 13"/>
          <p:cNvSpPr/>
          <p:nvPr/>
        </p:nvSpPr>
        <p:spPr>
          <a:xfrm rot="16200000">
            <a:off x="-1466102" y="2439646"/>
            <a:ext cx="4909900" cy="30600"/>
          </a:xfrm>
          <a:prstGeom prst="rect">
            <a:avLst/>
          </a:prstGeom>
          <a:solidFill>
            <a:schemeClr val="accent1">
              <a:lumMod val="75000"/>
            </a:schemeClr>
          </a:solidFill>
          <a:ln>
            <a:solidFill>
              <a:schemeClr val="accent1"/>
            </a:solidFill>
          </a:ln>
        </p:spPr>
        <p:txBody>
          <a:bodyPr/>
          <a:lstStyle/>
          <a:p>
            <a:endParaRPr lang="ru-RU" sz="1200"/>
          </a:p>
        </p:txBody>
      </p:sp>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pic>
        <p:nvPicPr>
          <p:cNvPr id="11" name="Рисунок 10"/>
          <p:cNvPicPr>
            <a:picLocks noChangeAspect="1"/>
          </p:cNvPicPr>
          <p:nvPr/>
        </p:nvPicPr>
        <p:blipFill>
          <a:blip r:embed="rId3"/>
          <a:stretch>
            <a:fillRect/>
          </a:stretch>
        </p:blipFill>
        <p:spPr>
          <a:xfrm rot="10800000">
            <a:off x="2653363" y="-2"/>
            <a:ext cx="9528885" cy="5570291"/>
          </a:xfrm>
          <a:prstGeom prst="rect">
            <a:avLst/>
          </a:prstGeom>
        </p:spPr>
      </p:pic>
      <p:pic>
        <p:nvPicPr>
          <p:cNvPr id="14" name="Рисунок 13"/>
          <p:cNvPicPr>
            <a:picLocks noChangeAspect="1"/>
          </p:cNvPicPr>
          <p:nvPr/>
        </p:nvPicPr>
        <p:blipFill>
          <a:blip r:embed="rId3"/>
          <a:stretch>
            <a:fillRect/>
          </a:stretch>
        </p:blipFill>
        <p:spPr>
          <a:xfrm>
            <a:off x="1003372" y="1328772"/>
            <a:ext cx="9763756" cy="5529228"/>
          </a:xfrm>
          <a:prstGeom prst="rect">
            <a:avLst/>
          </a:prstGeom>
        </p:spPr>
      </p:pic>
      <p:pic>
        <p:nvPicPr>
          <p:cNvPr id="15" name="Рисунок 14">
            <a:extLst>
              <a:ext uri="{FF2B5EF4-FFF2-40B4-BE49-F238E27FC236}">
                <a16:creationId xmlns="" xmlns:a16="http://schemas.microsoft.com/office/drawing/2014/main" id="{EBE80217-B244-4FAE-B924-94EE8EA4791B}"/>
              </a:ext>
            </a:extLst>
          </p:cNvPr>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5186247" y="2785143"/>
            <a:ext cx="2843723" cy="2895600"/>
          </a:xfrm>
          <a:prstGeom prst="rect">
            <a:avLst/>
          </a:prstGeom>
        </p:spPr>
      </p:pic>
      <p:sp>
        <p:nvSpPr>
          <p:cNvPr id="13" name="Заголовок 1"/>
          <p:cNvSpPr txBox="1">
            <a:spLocks/>
          </p:cNvSpPr>
          <p:nvPr/>
        </p:nvSpPr>
        <p:spPr>
          <a:xfrm>
            <a:off x="1033972" y="0"/>
            <a:ext cx="11148275" cy="2090079"/>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endParaRPr>
          </a:p>
          <a:p>
            <a:r>
              <a:rPr lang="uz-Cyrl-UZ"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rPr>
              <a:t>ЎЗБЕКИСТОН РЕСПУБЛИКАСИ ПРЕЗИДЕНТИ САЙЛОВИНИНГ КОНСТИТУЦИЯВИЙ-ҲУҚУҚИЙ АСОСЛАРИ</a:t>
            </a:r>
            <a:endParaRPr lang="ru-RU" sz="3600" b="1" dirty="0">
              <a:solidFill>
                <a:srgbClr val="245A8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55608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565922" y="1509342"/>
            <a:ext cx="11775198" cy="4015309"/>
            <a:chOff x="952087" y="2303362"/>
            <a:chExt cx="11193531" cy="4015309"/>
          </a:xfrm>
        </p:grpSpPr>
        <p:grpSp>
          <p:nvGrpSpPr>
            <p:cNvPr id="4" name="Группа 3"/>
            <p:cNvGrpSpPr/>
            <p:nvPr/>
          </p:nvGrpSpPr>
          <p:grpSpPr>
            <a:xfrm>
              <a:off x="4265252" y="2543768"/>
              <a:ext cx="3902503" cy="3774903"/>
              <a:chOff x="4339790" y="1918992"/>
              <a:chExt cx="3309522" cy="3201311"/>
            </a:xfrm>
          </p:grpSpPr>
          <p:grpSp>
            <p:nvGrpSpPr>
              <p:cNvPr id="9" name="Google Shape;1649;p40"/>
              <p:cNvGrpSpPr/>
              <p:nvPr/>
            </p:nvGrpSpPr>
            <p:grpSpPr>
              <a:xfrm>
                <a:off x="4339790" y="3509548"/>
                <a:ext cx="1654623" cy="1558711"/>
                <a:chOff x="2917390" y="2754275"/>
                <a:chExt cx="1654623" cy="1558711"/>
              </a:xfrm>
            </p:grpSpPr>
            <p:sp>
              <p:nvSpPr>
                <p:cNvPr id="26" name="Google Shape;1650;p40"/>
                <p:cNvSpPr/>
                <p:nvPr/>
              </p:nvSpPr>
              <p:spPr>
                <a:xfrm>
                  <a:off x="3083713" y="2754275"/>
                  <a:ext cx="1488300" cy="1488325"/>
                </a:xfrm>
                <a:custGeom>
                  <a:avLst/>
                  <a:gdLst/>
                  <a:ahLst/>
                  <a:cxnLst/>
                  <a:rect l="l" t="t" r="r" b="b"/>
                  <a:pathLst>
                    <a:path w="59532" h="59533" extrusionOk="0">
                      <a:moveTo>
                        <a:pt x="0" y="1"/>
                      </a:moveTo>
                      <a:cubicBezTo>
                        <a:pt x="0" y="15229"/>
                        <a:pt x="5811" y="30469"/>
                        <a:pt x="17443" y="42089"/>
                      </a:cubicBezTo>
                      <a:cubicBezTo>
                        <a:pt x="29064" y="53722"/>
                        <a:pt x="44304" y="59532"/>
                        <a:pt x="59532" y="59532"/>
                      </a:cubicBezTo>
                      <a:lnTo>
                        <a:pt x="59532" y="1"/>
                      </a:lnTo>
                      <a:close/>
                    </a:path>
                  </a:pathLst>
                </a:custGeom>
                <a:solidFill>
                  <a:srgbClr val="A1AF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27" name="Google Shape;1651;p40"/>
                <p:cNvSpPr/>
                <p:nvPr/>
              </p:nvSpPr>
              <p:spPr>
                <a:xfrm>
                  <a:off x="3509363" y="2754275"/>
                  <a:ext cx="1062650" cy="1062975"/>
                </a:xfrm>
                <a:custGeom>
                  <a:avLst/>
                  <a:gdLst/>
                  <a:ahLst/>
                  <a:cxnLst/>
                  <a:rect l="l" t="t" r="r" b="b"/>
                  <a:pathLst>
                    <a:path w="42506" h="42519" extrusionOk="0">
                      <a:moveTo>
                        <a:pt x="0" y="1"/>
                      </a:moveTo>
                      <a:cubicBezTo>
                        <a:pt x="0" y="10883"/>
                        <a:pt x="4144" y="21754"/>
                        <a:pt x="12442" y="30064"/>
                      </a:cubicBezTo>
                      <a:cubicBezTo>
                        <a:pt x="20753" y="38363"/>
                        <a:pt x="31623" y="42518"/>
                        <a:pt x="42506" y="42518"/>
                      </a:cubicBezTo>
                      <a:lnTo>
                        <a:pt x="42506" y="1"/>
                      </a:lnTo>
                      <a:close/>
                    </a:path>
                  </a:pathLst>
                </a:custGeom>
                <a:solidFill>
                  <a:schemeClr val="tx2">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28" name="Google Shape;1652;p40"/>
                <p:cNvSpPr/>
                <p:nvPr/>
              </p:nvSpPr>
              <p:spPr>
                <a:xfrm>
                  <a:off x="3085450" y="3290231"/>
                  <a:ext cx="881162" cy="872150"/>
                </a:xfrm>
                <a:custGeom>
                  <a:avLst/>
                  <a:gdLst/>
                  <a:ahLst/>
                  <a:cxnLst/>
                  <a:rect l="l" t="t" r="r" b="b"/>
                  <a:pathLst>
                    <a:path w="31386" h="31065" extrusionOk="0">
                      <a:moveTo>
                        <a:pt x="7299" y="0"/>
                      </a:moveTo>
                      <a:cubicBezTo>
                        <a:pt x="5132" y="0"/>
                        <a:pt x="3120" y="988"/>
                        <a:pt x="1799" y="2703"/>
                      </a:cubicBezTo>
                      <a:cubicBezTo>
                        <a:pt x="453" y="4429"/>
                        <a:pt x="1" y="6644"/>
                        <a:pt x="548" y="8775"/>
                      </a:cubicBezTo>
                      <a:cubicBezTo>
                        <a:pt x="1918" y="14073"/>
                        <a:pt x="4692" y="18919"/>
                        <a:pt x="8573" y="22812"/>
                      </a:cubicBezTo>
                      <a:cubicBezTo>
                        <a:pt x="12467" y="26694"/>
                        <a:pt x="17312" y="29468"/>
                        <a:pt x="22611" y="30837"/>
                      </a:cubicBezTo>
                      <a:cubicBezTo>
                        <a:pt x="23203" y="30989"/>
                        <a:pt x="23802" y="31064"/>
                        <a:pt x="24395" y="31064"/>
                      </a:cubicBezTo>
                      <a:cubicBezTo>
                        <a:pt x="25935" y="31064"/>
                        <a:pt x="27436" y="30558"/>
                        <a:pt x="28683" y="29587"/>
                      </a:cubicBezTo>
                      <a:cubicBezTo>
                        <a:pt x="30397" y="28265"/>
                        <a:pt x="31386" y="26253"/>
                        <a:pt x="31386" y="24086"/>
                      </a:cubicBezTo>
                      <a:lnTo>
                        <a:pt x="31386" y="4501"/>
                      </a:lnTo>
                      <a:cubicBezTo>
                        <a:pt x="31386" y="2024"/>
                        <a:pt x="29373" y="0"/>
                        <a:pt x="268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29" name="Google Shape;1653;p40"/>
                <p:cNvSpPr/>
                <p:nvPr/>
              </p:nvSpPr>
              <p:spPr>
                <a:xfrm>
                  <a:off x="2917390" y="3327656"/>
                  <a:ext cx="1011770" cy="985330"/>
                </a:xfrm>
                <a:custGeom>
                  <a:avLst/>
                  <a:gdLst/>
                  <a:ahLst/>
                  <a:cxnLst/>
                  <a:rect l="l" t="t" r="r" b="b"/>
                  <a:pathLst>
                    <a:path w="29159" h="28397" extrusionOk="0">
                      <a:moveTo>
                        <a:pt x="6561" y="1"/>
                      </a:moveTo>
                      <a:cubicBezTo>
                        <a:pt x="2751" y="1"/>
                        <a:pt x="1" y="3608"/>
                        <a:pt x="953" y="7299"/>
                      </a:cubicBezTo>
                      <a:cubicBezTo>
                        <a:pt x="2203" y="12169"/>
                        <a:pt x="4739" y="16788"/>
                        <a:pt x="8561" y="20598"/>
                      </a:cubicBezTo>
                      <a:cubicBezTo>
                        <a:pt x="12371" y="24420"/>
                        <a:pt x="16991" y="26956"/>
                        <a:pt x="21861" y="28206"/>
                      </a:cubicBezTo>
                      <a:cubicBezTo>
                        <a:pt x="22359" y="28335"/>
                        <a:pt x="22857" y="28396"/>
                        <a:pt x="23344" y="28396"/>
                      </a:cubicBezTo>
                      <a:cubicBezTo>
                        <a:pt x="26461" y="28396"/>
                        <a:pt x="29159" y="25894"/>
                        <a:pt x="29159" y="22599"/>
                      </a:cubicBezTo>
                      <a:lnTo>
                        <a:pt x="29159" y="3358"/>
                      </a:lnTo>
                      <a:cubicBezTo>
                        <a:pt x="29159" y="1501"/>
                        <a:pt x="27659" y="1"/>
                        <a:pt x="25802" y="1"/>
                      </a:cubicBezTo>
                      <a:close/>
                    </a:path>
                  </a:pathLst>
                </a:custGeom>
                <a:solidFill>
                  <a:srgbClr val="A1AFC3"/>
                </a:solidFill>
                <a:ln>
                  <a:noFill/>
                </a:ln>
              </p:spPr>
              <p:txBody>
                <a:bodyPr spcFirstLastPara="1" wrap="square" lIns="182875" tIns="91425" rIns="91425" bIns="182875" anchor="ctr" anchorCtr="0">
                  <a:noAutofit/>
                </a:bodyPr>
                <a:lstStyle/>
                <a:p>
                  <a:pPr marL="0" lvl="0" indent="0" algn="ctr" rtl="0">
                    <a:spcBef>
                      <a:spcPts val="0"/>
                    </a:spcBef>
                    <a:spcAft>
                      <a:spcPts val="0"/>
                    </a:spcAft>
                    <a:buClr>
                      <a:schemeClr val="dk1"/>
                    </a:buClr>
                    <a:buSzPts val="1100"/>
                    <a:buFont typeface="Arial"/>
                    <a:buNone/>
                  </a:pPr>
                  <a:endParaRPr dirty="0">
                    <a:solidFill>
                      <a:srgbClr val="FFFFFF"/>
                    </a:solidFill>
                    <a:latin typeface="Arial" panose="020B0604020202020204" pitchFamily="34" charset="0"/>
                    <a:cs typeface="Arial" panose="020B0604020202020204" pitchFamily="34" charset="0"/>
                  </a:endParaRPr>
                </a:p>
              </p:txBody>
            </p:sp>
          </p:grpSp>
          <p:grpSp>
            <p:nvGrpSpPr>
              <p:cNvPr id="10" name="Google Shape;1657;p40"/>
              <p:cNvGrpSpPr/>
              <p:nvPr/>
            </p:nvGrpSpPr>
            <p:grpSpPr>
              <a:xfrm>
                <a:off x="4352653" y="1941055"/>
                <a:ext cx="1641760" cy="1568518"/>
                <a:chOff x="2930253" y="1185782"/>
                <a:chExt cx="1641760" cy="1568518"/>
              </a:xfrm>
            </p:grpSpPr>
            <p:sp>
              <p:nvSpPr>
                <p:cNvPr id="22" name="Google Shape;1658;p40"/>
                <p:cNvSpPr/>
                <p:nvPr/>
              </p:nvSpPr>
              <p:spPr>
                <a:xfrm>
                  <a:off x="3083713" y="1266000"/>
                  <a:ext cx="1488300" cy="1488300"/>
                </a:xfrm>
                <a:custGeom>
                  <a:avLst/>
                  <a:gdLst/>
                  <a:ahLst/>
                  <a:cxnLst/>
                  <a:rect l="l" t="t" r="r" b="b"/>
                  <a:pathLst>
                    <a:path w="59532" h="59532" extrusionOk="0">
                      <a:moveTo>
                        <a:pt x="59532" y="1"/>
                      </a:moveTo>
                      <a:cubicBezTo>
                        <a:pt x="44304" y="1"/>
                        <a:pt x="29064" y="5811"/>
                        <a:pt x="17443" y="17432"/>
                      </a:cubicBezTo>
                      <a:cubicBezTo>
                        <a:pt x="5811" y="29064"/>
                        <a:pt x="0" y="44292"/>
                        <a:pt x="0" y="59532"/>
                      </a:cubicBezTo>
                      <a:lnTo>
                        <a:pt x="59532" y="59532"/>
                      </a:lnTo>
                      <a:lnTo>
                        <a:pt x="59532" y="1"/>
                      </a:ln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23" name="Google Shape;1659;p40"/>
                <p:cNvSpPr/>
                <p:nvPr/>
              </p:nvSpPr>
              <p:spPr>
                <a:xfrm>
                  <a:off x="3509363" y="1691350"/>
                  <a:ext cx="1062650" cy="1062950"/>
                </a:xfrm>
                <a:custGeom>
                  <a:avLst/>
                  <a:gdLst/>
                  <a:ahLst/>
                  <a:cxnLst/>
                  <a:rect l="l" t="t" r="r" b="b"/>
                  <a:pathLst>
                    <a:path w="42506" h="42518" extrusionOk="0">
                      <a:moveTo>
                        <a:pt x="42506" y="1"/>
                      </a:moveTo>
                      <a:cubicBezTo>
                        <a:pt x="31623" y="1"/>
                        <a:pt x="20753" y="4156"/>
                        <a:pt x="12442" y="12455"/>
                      </a:cubicBezTo>
                      <a:cubicBezTo>
                        <a:pt x="4144" y="20753"/>
                        <a:pt x="0" y="31636"/>
                        <a:pt x="0" y="42518"/>
                      </a:cubicBezTo>
                      <a:lnTo>
                        <a:pt x="42506" y="42518"/>
                      </a:lnTo>
                      <a:lnTo>
                        <a:pt x="42506" y="1"/>
                      </a:lnTo>
                      <a:close/>
                    </a:path>
                  </a:pathLst>
                </a:custGeom>
                <a:solidFill>
                  <a:srgbClr val="4685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24" name="Google Shape;1660;p40"/>
                <p:cNvSpPr/>
                <p:nvPr/>
              </p:nvSpPr>
              <p:spPr>
                <a:xfrm>
                  <a:off x="3089326" y="1328017"/>
                  <a:ext cx="881162" cy="872178"/>
                </a:xfrm>
                <a:custGeom>
                  <a:avLst/>
                  <a:gdLst/>
                  <a:ahLst/>
                  <a:cxnLst/>
                  <a:rect l="l" t="t" r="r" b="b"/>
                  <a:pathLst>
                    <a:path w="31386" h="31066" extrusionOk="0">
                      <a:moveTo>
                        <a:pt x="24398" y="1"/>
                      </a:moveTo>
                      <a:cubicBezTo>
                        <a:pt x="23804" y="1"/>
                        <a:pt x="23204" y="76"/>
                        <a:pt x="22610" y="228"/>
                      </a:cubicBezTo>
                      <a:cubicBezTo>
                        <a:pt x="17312" y="1586"/>
                        <a:pt x="12466" y="4360"/>
                        <a:pt x="8573" y="8253"/>
                      </a:cubicBezTo>
                      <a:cubicBezTo>
                        <a:pt x="4692" y="12135"/>
                        <a:pt x="1917" y="16992"/>
                        <a:pt x="548" y="22291"/>
                      </a:cubicBezTo>
                      <a:cubicBezTo>
                        <a:pt x="0" y="24422"/>
                        <a:pt x="453" y="26636"/>
                        <a:pt x="1798" y="28363"/>
                      </a:cubicBezTo>
                      <a:cubicBezTo>
                        <a:pt x="3120" y="30077"/>
                        <a:pt x="5132" y="31066"/>
                        <a:pt x="7299" y="31066"/>
                      </a:cubicBezTo>
                      <a:lnTo>
                        <a:pt x="26885" y="31066"/>
                      </a:lnTo>
                      <a:cubicBezTo>
                        <a:pt x="29361" y="31066"/>
                        <a:pt x="31385" y="29042"/>
                        <a:pt x="31385" y="26565"/>
                      </a:cubicBezTo>
                      <a:lnTo>
                        <a:pt x="31385" y="6979"/>
                      </a:lnTo>
                      <a:cubicBezTo>
                        <a:pt x="31385" y="4812"/>
                        <a:pt x="30397" y="2800"/>
                        <a:pt x="28683" y="1467"/>
                      </a:cubicBezTo>
                      <a:cubicBezTo>
                        <a:pt x="27437" y="504"/>
                        <a:pt x="25937" y="1"/>
                        <a:pt x="243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25" name="Google Shape;1661;p40"/>
                <p:cNvSpPr/>
                <p:nvPr/>
              </p:nvSpPr>
              <p:spPr>
                <a:xfrm>
                  <a:off x="2930253" y="1185782"/>
                  <a:ext cx="1002785" cy="976992"/>
                </a:xfrm>
                <a:custGeom>
                  <a:avLst/>
                  <a:gdLst/>
                  <a:ahLst/>
                  <a:cxnLst/>
                  <a:rect l="l" t="t" r="r" b="b"/>
                  <a:pathLst>
                    <a:path w="29159" h="28409" extrusionOk="0">
                      <a:moveTo>
                        <a:pt x="23343" y="0"/>
                      </a:moveTo>
                      <a:cubicBezTo>
                        <a:pt x="22856" y="0"/>
                        <a:pt x="22359" y="62"/>
                        <a:pt x="21860" y="190"/>
                      </a:cubicBezTo>
                      <a:cubicBezTo>
                        <a:pt x="16991" y="1452"/>
                        <a:pt x="12371" y="3988"/>
                        <a:pt x="8561" y="7798"/>
                      </a:cubicBezTo>
                      <a:cubicBezTo>
                        <a:pt x="4739" y="11620"/>
                        <a:pt x="2203" y="16228"/>
                        <a:pt x="941" y="21110"/>
                      </a:cubicBezTo>
                      <a:cubicBezTo>
                        <a:pt x="0" y="24800"/>
                        <a:pt x="2751" y="28408"/>
                        <a:pt x="6561" y="28408"/>
                      </a:cubicBezTo>
                      <a:lnTo>
                        <a:pt x="25801" y="28408"/>
                      </a:lnTo>
                      <a:cubicBezTo>
                        <a:pt x="27659" y="28408"/>
                        <a:pt x="29159" y="26896"/>
                        <a:pt x="29159" y="25039"/>
                      </a:cubicBezTo>
                      <a:lnTo>
                        <a:pt x="29159" y="5798"/>
                      </a:lnTo>
                      <a:cubicBezTo>
                        <a:pt x="29159" y="2503"/>
                        <a:pt x="26460" y="0"/>
                        <a:pt x="23343" y="0"/>
                      </a:cubicBezTo>
                      <a:close/>
                    </a:path>
                  </a:pathLst>
                </a:custGeom>
                <a:solidFill>
                  <a:srgbClr val="5EB2FC"/>
                </a:solidFill>
                <a:ln>
                  <a:noFill/>
                </a:ln>
              </p:spPr>
              <p:txBody>
                <a:bodyPr spcFirstLastPara="1" wrap="square" lIns="182875" tIns="182875" rIns="91425" bIns="91425" anchor="ctr" anchorCtr="0">
                  <a:noAutofit/>
                </a:bodyPr>
                <a:lstStyle/>
                <a:p>
                  <a:pPr marL="0" lvl="0" indent="0" algn="ctr" rtl="0">
                    <a:spcBef>
                      <a:spcPts val="0"/>
                    </a:spcBef>
                    <a:spcAft>
                      <a:spcPts val="0"/>
                    </a:spcAft>
                    <a:buClr>
                      <a:schemeClr val="dk1"/>
                    </a:buClr>
                    <a:buSzPts val="1100"/>
                    <a:buFont typeface="Arial"/>
                    <a:buNone/>
                  </a:pPr>
                  <a:endParaRPr dirty="0">
                    <a:solidFill>
                      <a:srgbClr val="FFFFFF"/>
                    </a:solidFill>
                    <a:latin typeface="Arial" panose="020B0604020202020204" pitchFamily="34" charset="0"/>
                    <a:ea typeface="Fira Sans Extra Condensed"/>
                    <a:cs typeface="Arial" panose="020B0604020202020204" pitchFamily="34" charset="0"/>
                    <a:sym typeface="Fira Sans Extra Condensed"/>
                  </a:endParaRPr>
                </a:p>
              </p:txBody>
            </p:sp>
          </p:grpSp>
          <p:grpSp>
            <p:nvGrpSpPr>
              <p:cNvPr id="11" name="Google Shape;1665;p40"/>
              <p:cNvGrpSpPr/>
              <p:nvPr/>
            </p:nvGrpSpPr>
            <p:grpSpPr>
              <a:xfrm>
                <a:off x="5994388" y="1918992"/>
                <a:ext cx="1654924" cy="1590581"/>
                <a:chOff x="4571988" y="1163719"/>
                <a:chExt cx="1654924" cy="1590581"/>
              </a:xfrm>
            </p:grpSpPr>
            <p:sp>
              <p:nvSpPr>
                <p:cNvPr id="18"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rgbClr val="007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19"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rgbClr val="245A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20"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21" name="Google Shape;1669;p40"/>
                <p:cNvSpPr/>
                <p:nvPr/>
              </p:nvSpPr>
              <p:spPr>
                <a:xfrm>
                  <a:off x="5201412" y="1163719"/>
                  <a:ext cx="1025500" cy="999123"/>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rgbClr val="0070C0"/>
                </a:solidFill>
                <a:ln>
                  <a:noFill/>
                </a:ln>
              </p:spPr>
              <p:txBody>
                <a:bodyPr spcFirstLastPara="1"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dirty="0">
                    <a:solidFill>
                      <a:srgbClr val="FFFFFF"/>
                    </a:solidFill>
                    <a:latin typeface="Arial" panose="020B0604020202020204" pitchFamily="34" charset="0"/>
                    <a:cs typeface="Arial" panose="020B0604020202020204" pitchFamily="34" charset="0"/>
                  </a:endParaRPr>
                </a:p>
              </p:txBody>
            </p:sp>
          </p:grpSp>
          <p:grpSp>
            <p:nvGrpSpPr>
              <p:cNvPr id="12" name="Google Shape;1673;p40"/>
              <p:cNvGrpSpPr/>
              <p:nvPr/>
            </p:nvGrpSpPr>
            <p:grpSpPr>
              <a:xfrm>
                <a:off x="5994388" y="3509548"/>
                <a:ext cx="1654912" cy="1610755"/>
                <a:chOff x="4571988" y="2754275"/>
                <a:chExt cx="1654912" cy="1610755"/>
              </a:xfrm>
            </p:grpSpPr>
            <p:sp>
              <p:nvSpPr>
                <p:cNvPr id="14"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accent1">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15"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16"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sp>
              <p:nvSpPr>
                <p:cNvPr id="17" name="Google Shape;1677;p40"/>
                <p:cNvSpPr/>
                <p:nvPr/>
              </p:nvSpPr>
              <p:spPr>
                <a:xfrm>
                  <a:off x="5201401" y="3366332"/>
                  <a:ext cx="1025499" cy="998698"/>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accent1">
                    <a:lumMod val="40000"/>
                    <a:lumOff val="60000"/>
                  </a:schemeClr>
                </a:solidFill>
                <a:ln>
                  <a:noFill/>
                </a:ln>
              </p:spPr>
              <p:txBody>
                <a:bodyPr spcFirstLastPara="1"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dirty="0">
                    <a:solidFill>
                      <a:srgbClr val="FFFFFF"/>
                    </a:solidFill>
                    <a:latin typeface="Arial" panose="020B0604020202020204" pitchFamily="34" charset="0"/>
                    <a:ea typeface="Fira Sans Extra Condensed"/>
                    <a:cs typeface="Arial" panose="020B0604020202020204" pitchFamily="34" charset="0"/>
                    <a:sym typeface="Fira Sans Extra Condensed"/>
                  </a:endParaRPr>
                </a:p>
              </p:txBody>
            </p:sp>
          </p:grpSp>
          <p:sp>
            <p:nvSpPr>
              <p:cNvPr id="13" name="Google Shape;1682;p40"/>
              <p:cNvSpPr/>
              <p:nvPr/>
            </p:nvSpPr>
            <p:spPr>
              <a:xfrm>
                <a:off x="5215713" y="2730898"/>
                <a:ext cx="1557375" cy="1557350"/>
              </a:xfrm>
              <a:custGeom>
                <a:avLst/>
                <a:gdLst/>
                <a:ahLst/>
                <a:cxnLst/>
                <a:rect l="l" t="t" r="r" b="b"/>
                <a:pathLst>
                  <a:path w="62295" h="62294" extrusionOk="0">
                    <a:moveTo>
                      <a:pt x="31148" y="0"/>
                    </a:moveTo>
                    <a:cubicBezTo>
                      <a:pt x="13943" y="0"/>
                      <a:pt x="1" y="13942"/>
                      <a:pt x="1" y="31147"/>
                    </a:cubicBezTo>
                    <a:cubicBezTo>
                      <a:pt x="1" y="48351"/>
                      <a:pt x="13943" y="62294"/>
                      <a:pt x="31148" y="62294"/>
                    </a:cubicBezTo>
                    <a:cubicBezTo>
                      <a:pt x="48352" y="62294"/>
                      <a:pt x="62294" y="48351"/>
                      <a:pt x="62294" y="31147"/>
                    </a:cubicBezTo>
                    <a:cubicBezTo>
                      <a:pt x="62294" y="13942"/>
                      <a:pt x="48352" y="0"/>
                      <a:pt x="311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ial" panose="020B0604020202020204" pitchFamily="34" charset="0"/>
                  <a:cs typeface="Arial" panose="020B0604020202020204" pitchFamily="34" charset="0"/>
                </a:endParaRPr>
              </a:p>
            </p:txBody>
          </p:sp>
        </p:grpSp>
        <p:sp>
          <p:nvSpPr>
            <p:cNvPr id="5" name="Прямоугольник 4"/>
            <p:cNvSpPr/>
            <p:nvPr/>
          </p:nvSpPr>
          <p:spPr>
            <a:xfrm>
              <a:off x="952087" y="2303362"/>
              <a:ext cx="3728348" cy="1200329"/>
            </a:xfrm>
            <a:prstGeom prst="rect">
              <a:avLst/>
            </a:prstGeom>
          </p:spPr>
          <p:txBody>
            <a:bodyPr wrap="square">
              <a:spAutoFit/>
            </a:bodyPr>
            <a:lstStyle/>
            <a:p>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Ўзбекистон Республикаси Президентлигига</a:t>
              </a:r>
              <a:r>
                <a:rPr lang="uz-Cyrl-UZ" b="1" dirty="0">
                  <a:solidFill>
                    <a:srgbClr val="245A8C"/>
                  </a:solidFill>
                  <a:latin typeface="Arial" panose="020B0604020202020204" pitchFamily="34" charset="0"/>
                  <a:ea typeface="Times New Roman" panose="02020603050405020304" pitchFamily="18" charset="0"/>
                  <a:cs typeface="Arial" panose="020B0604020202020204" pitchFamily="34" charset="0"/>
                </a:rPr>
                <a:t> </a:t>
              </a:r>
              <a:r>
                <a:rPr lang="uz-Cyrl-UZ" b="1" dirty="0" smtClean="0">
                  <a:solidFill>
                    <a:srgbClr val="245A8C"/>
                  </a:solidFill>
                  <a:latin typeface="Arial" panose="020B0604020202020204" pitchFamily="34" charset="0"/>
                  <a:ea typeface="Calibri" panose="020F0502020204030204" pitchFamily="34" charset="0"/>
                  <a:cs typeface="Arial" panose="020B0604020202020204" pitchFamily="34" charset="0"/>
                </a:rPr>
                <a:t>номзодга</a:t>
              </a:r>
              <a:r>
                <a:rPr lang="en-US" b="1" dirty="0" smtClean="0">
                  <a:solidFill>
                    <a:srgbClr val="245A8C"/>
                  </a:solidFill>
                  <a:latin typeface="Arial" panose="020B0604020202020204" pitchFamily="34" charset="0"/>
                  <a:ea typeface="Calibri" panose="020F0502020204030204" pitchFamily="34" charset="0"/>
                  <a:cs typeface="Arial" panose="020B0604020202020204" pitchFamily="34" charset="0"/>
                </a:rPr>
                <a:t> </a:t>
              </a:r>
              <a:r>
                <a:rPr lang="uz-Cyrl-UZ" b="1" dirty="0" smtClean="0">
                  <a:solidFill>
                    <a:srgbClr val="245A8C"/>
                  </a:solidFill>
                  <a:latin typeface="Arial" panose="020B0604020202020204" pitchFamily="34" charset="0"/>
                  <a:ea typeface="Calibri" panose="020F0502020204030204" pitchFamily="34" charset="0"/>
                  <a:cs typeface="Arial" panose="020B0604020202020204" pitchFamily="34" charset="0"/>
                </a:rPr>
                <a:t>қўйиладиган талаблар</a:t>
              </a:r>
              <a:r>
                <a:rPr lang="en-US" b="1" dirty="0" smtClean="0">
                  <a:solidFill>
                    <a:srgbClr val="245A8C"/>
                  </a:solidFill>
                  <a:latin typeface="Arial" panose="020B0604020202020204" pitchFamily="34" charset="0"/>
                  <a:ea typeface="Calibri" panose="020F0502020204030204" pitchFamily="34" charset="0"/>
                  <a:cs typeface="Arial" panose="020B0604020202020204" pitchFamily="34" charset="0"/>
                </a:rPr>
                <a:t> </a:t>
              </a:r>
              <a:r>
                <a:rPr lang="uz-Cyrl-UZ" b="1" dirty="0" smtClean="0">
                  <a:solidFill>
                    <a:srgbClr val="245A8C"/>
                  </a:solidFill>
                  <a:latin typeface="Arial" panose="020B0604020202020204" pitchFamily="34" charset="0"/>
                  <a:ea typeface="Calibri" panose="020F0502020204030204" pitchFamily="34" charset="0"/>
                  <a:cs typeface="Arial" panose="020B0604020202020204" pitchFamily="34" charset="0"/>
                </a:rPr>
                <a:t>            (</a:t>
              </a:r>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61-модда);</a:t>
              </a:r>
              <a:r>
                <a:rPr lang="uz-Cyrl-UZ" b="1" dirty="0">
                  <a:solidFill>
                    <a:srgbClr val="245A8C"/>
                  </a:solidFill>
                  <a:latin typeface="Arial" panose="020B0604020202020204" pitchFamily="34" charset="0"/>
                  <a:ea typeface="Times New Roman" panose="02020603050405020304" pitchFamily="18" charset="0"/>
                  <a:cs typeface="Arial" panose="020B0604020202020204" pitchFamily="34" charset="0"/>
                </a:rPr>
                <a:t> </a:t>
              </a:r>
            </a:p>
          </p:txBody>
        </p:sp>
        <p:sp>
          <p:nvSpPr>
            <p:cNvPr id="6" name="Прямоугольник 5"/>
            <p:cNvSpPr/>
            <p:nvPr/>
          </p:nvSpPr>
          <p:spPr>
            <a:xfrm>
              <a:off x="983987" y="4971247"/>
              <a:ext cx="3381819" cy="369332"/>
            </a:xfrm>
            <a:prstGeom prst="rect">
              <a:avLst/>
            </a:prstGeom>
          </p:spPr>
          <p:txBody>
            <a:bodyPr wrap="square">
              <a:spAutoFit/>
            </a:bodyPr>
            <a:lstStyle/>
            <a:p>
              <a:pPr lvl="0" algn="ctr">
                <a:buClr>
                  <a:srgbClr val="000000"/>
                </a:buClr>
                <a:buSzPts val="1100"/>
              </a:pPr>
              <a:endParaRPr lang="ru-RU" kern="0" dirty="0">
                <a:latin typeface="Arial" panose="020B0604020202020204" pitchFamily="34" charset="0"/>
                <a:ea typeface="Roboto"/>
                <a:cs typeface="Arial" panose="020B0604020202020204" pitchFamily="34" charset="0"/>
                <a:sym typeface="Roboto"/>
              </a:endParaRPr>
            </a:p>
          </p:txBody>
        </p:sp>
        <p:sp>
          <p:nvSpPr>
            <p:cNvPr id="7" name="Прямоугольник 6"/>
            <p:cNvSpPr/>
            <p:nvPr/>
          </p:nvSpPr>
          <p:spPr>
            <a:xfrm>
              <a:off x="8092182" y="2354690"/>
              <a:ext cx="4053436" cy="369332"/>
            </a:xfrm>
            <a:prstGeom prst="rect">
              <a:avLst/>
            </a:prstGeom>
          </p:spPr>
          <p:txBody>
            <a:bodyPr wrap="square">
              <a:spAutoFit/>
            </a:bodyPr>
            <a:lstStyle/>
            <a:p>
              <a:pPr lvl="0" algn="ctr">
                <a:buClr>
                  <a:srgbClr val="000000"/>
                </a:buClr>
                <a:buSzPts val="1100"/>
              </a:pPr>
              <a:endParaRPr lang="ru-RU" kern="0" dirty="0">
                <a:latin typeface="Arial" panose="020B0604020202020204" pitchFamily="34" charset="0"/>
                <a:ea typeface="Roboto"/>
                <a:cs typeface="Arial" panose="020B0604020202020204" pitchFamily="34" charset="0"/>
                <a:sym typeface="Roboto"/>
              </a:endParaRPr>
            </a:p>
          </p:txBody>
        </p:sp>
      </p:grpSp>
      <p:sp>
        <p:nvSpPr>
          <p:cNvPr id="31" name="Прямоугольник 30"/>
          <p:cNvSpPr/>
          <p:nvPr/>
        </p:nvSpPr>
        <p:spPr>
          <a:xfrm>
            <a:off x="561116" y="3064966"/>
            <a:ext cx="3530898" cy="923330"/>
          </a:xfrm>
          <a:prstGeom prst="rect">
            <a:avLst/>
          </a:prstGeom>
        </p:spPr>
        <p:txBody>
          <a:bodyPr wrap="square">
            <a:spAutoFit/>
          </a:bodyPr>
          <a:lstStyle/>
          <a:p>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Ўзбекистон Республикаси Президентлигига номзодлар кўрсатиш </a:t>
            </a:r>
            <a:r>
              <a:rPr lang="uz-Cyrl-UZ" b="1" dirty="0" smtClean="0">
                <a:solidFill>
                  <a:srgbClr val="245A8C"/>
                </a:solidFill>
                <a:latin typeface="Arial" panose="020B0604020202020204" pitchFamily="34" charset="0"/>
                <a:ea typeface="Calibri" panose="020F0502020204030204" pitchFamily="34" charset="0"/>
                <a:cs typeface="Arial" panose="020B0604020202020204" pitchFamily="34" charset="0"/>
              </a:rPr>
              <a:t>ҳуқуқи (</a:t>
            </a:r>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62-модда); </a:t>
            </a:r>
          </a:p>
        </p:txBody>
      </p:sp>
      <p:sp>
        <p:nvSpPr>
          <p:cNvPr id="32" name="Прямоугольник 31"/>
          <p:cNvSpPr/>
          <p:nvPr/>
        </p:nvSpPr>
        <p:spPr>
          <a:xfrm>
            <a:off x="561116" y="4724618"/>
            <a:ext cx="3984219" cy="1477328"/>
          </a:xfrm>
          <a:prstGeom prst="rect">
            <a:avLst/>
          </a:prstGeom>
        </p:spPr>
        <p:txBody>
          <a:bodyPr wrap="square">
            <a:spAutoFit/>
          </a:bodyPr>
          <a:lstStyle/>
          <a:p>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Ўзбекистон Республикаси Президенти сайловида иштирок этиш учун сиёсий партиялар томонидан тақдим этиладиган </a:t>
            </a:r>
            <a:r>
              <a:rPr lang="uz-Cyrl-UZ" b="1" dirty="0" smtClean="0">
                <a:solidFill>
                  <a:srgbClr val="245A8C"/>
                </a:solidFill>
                <a:latin typeface="Arial" panose="020B0604020202020204" pitchFamily="34" charset="0"/>
                <a:ea typeface="Calibri" panose="020F0502020204030204" pitchFamily="34" charset="0"/>
                <a:cs typeface="Arial" panose="020B0604020202020204" pitchFamily="34" charset="0"/>
              </a:rPr>
              <a:t>ҳужжатлар (</a:t>
            </a:r>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63-модда); </a:t>
            </a:r>
          </a:p>
        </p:txBody>
      </p:sp>
      <p:sp>
        <p:nvSpPr>
          <p:cNvPr id="33" name="Прямоугольник 32"/>
          <p:cNvSpPr/>
          <p:nvPr/>
        </p:nvSpPr>
        <p:spPr>
          <a:xfrm>
            <a:off x="8283739" y="1513692"/>
            <a:ext cx="3511182" cy="1200329"/>
          </a:xfrm>
          <a:prstGeom prst="rect">
            <a:avLst/>
          </a:prstGeom>
        </p:spPr>
        <p:txBody>
          <a:bodyPr wrap="square">
            <a:spAutoFit/>
          </a:bodyPr>
          <a:lstStyle/>
          <a:p>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Ўзбекистон Республикаси Президентлигига номзодлар кўрсатиш </a:t>
            </a:r>
            <a:r>
              <a:rPr lang="uz-Cyrl-UZ" b="1" dirty="0" smtClean="0">
                <a:solidFill>
                  <a:srgbClr val="245A8C"/>
                </a:solidFill>
                <a:latin typeface="Arial" panose="020B0604020202020204" pitchFamily="34" charset="0"/>
                <a:ea typeface="Calibri" panose="020F0502020204030204" pitchFamily="34" charset="0"/>
                <a:cs typeface="Arial" panose="020B0604020202020204" pitchFamily="34" charset="0"/>
              </a:rPr>
              <a:t>тартиби</a:t>
            </a:r>
            <a:r>
              <a:rPr lang="en-US" b="1" dirty="0" smtClean="0">
                <a:solidFill>
                  <a:srgbClr val="245A8C"/>
                </a:solidFill>
                <a:latin typeface="Arial" panose="020B0604020202020204" pitchFamily="34" charset="0"/>
                <a:ea typeface="Calibri" panose="020F0502020204030204" pitchFamily="34" charset="0"/>
                <a:cs typeface="Arial" panose="020B0604020202020204" pitchFamily="34" charset="0"/>
              </a:rPr>
              <a:t> </a:t>
            </a:r>
            <a:r>
              <a:rPr lang="uz-Cyrl-UZ" b="1" dirty="0" smtClean="0">
                <a:solidFill>
                  <a:srgbClr val="245A8C"/>
                </a:solidFill>
                <a:latin typeface="Arial" panose="020B0604020202020204" pitchFamily="34" charset="0"/>
                <a:ea typeface="Calibri" panose="020F0502020204030204" pitchFamily="34" charset="0"/>
                <a:cs typeface="Arial" panose="020B0604020202020204" pitchFamily="34" charset="0"/>
              </a:rPr>
              <a:t>                 (</a:t>
            </a:r>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64-модда); </a:t>
            </a:r>
          </a:p>
        </p:txBody>
      </p:sp>
      <p:sp>
        <p:nvSpPr>
          <p:cNvPr id="34" name="Прямоугольник 33"/>
          <p:cNvSpPr/>
          <p:nvPr/>
        </p:nvSpPr>
        <p:spPr>
          <a:xfrm>
            <a:off x="8283739" y="3064966"/>
            <a:ext cx="3343402" cy="923330"/>
          </a:xfrm>
          <a:prstGeom prst="rect">
            <a:avLst/>
          </a:prstGeom>
        </p:spPr>
        <p:txBody>
          <a:bodyPr wrap="square">
            <a:spAutoFit/>
          </a:bodyPr>
          <a:lstStyle/>
          <a:p>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Ўзбекистон Республикаси Президенти лавозимига </a:t>
            </a:r>
            <a:r>
              <a:rPr lang="uz-Cyrl-UZ" b="1" dirty="0" smtClean="0">
                <a:solidFill>
                  <a:srgbClr val="245A8C"/>
                </a:solidFill>
                <a:latin typeface="Arial" panose="020B0604020202020204" pitchFamily="34" charset="0"/>
                <a:ea typeface="Calibri" panose="020F0502020204030204" pitchFamily="34" charset="0"/>
                <a:cs typeface="Arial" panose="020B0604020202020204" pitchFamily="34" charset="0"/>
              </a:rPr>
              <a:t>киришиш (</a:t>
            </a:r>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65-модда); </a:t>
            </a:r>
          </a:p>
        </p:txBody>
      </p:sp>
      <p:sp>
        <p:nvSpPr>
          <p:cNvPr id="35" name="Прямоугольник 34"/>
          <p:cNvSpPr/>
          <p:nvPr/>
        </p:nvSpPr>
        <p:spPr>
          <a:xfrm>
            <a:off x="8283740" y="4724618"/>
            <a:ext cx="3158844" cy="1200329"/>
          </a:xfrm>
          <a:prstGeom prst="rect">
            <a:avLst/>
          </a:prstGeom>
        </p:spPr>
        <p:txBody>
          <a:bodyPr wrap="square">
            <a:spAutoFit/>
          </a:bodyPr>
          <a:lstStyle/>
          <a:p>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Ўзбекистон Республикаси Президентлигига муддатидан илгариги </a:t>
            </a:r>
            <a:r>
              <a:rPr lang="uz-Cyrl-UZ" b="1" dirty="0" smtClean="0">
                <a:solidFill>
                  <a:srgbClr val="245A8C"/>
                </a:solidFill>
                <a:latin typeface="Arial" panose="020B0604020202020204" pitchFamily="34" charset="0"/>
                <a:ea typeface="Calibri" panose="020F0502020204030204" pitchFamily="34" charset="0"/>
                <a:cs typeface="Arial" panose="020B0604020202020204" pitchFamily="34" charset="0"/>
              </a:rPr>
              <a:t>сайлов (</a:t>
            </a:r>
            <a:r>
              <a:rPr lang="uz-Cyrl-UZ" b="1" dirty="0">
                <a:solidFill>
                  <a:srgbClr val="245A8C"/>
                </a:solidFill>
                <a:latin typeface="Arial" panose="020B0604020202020204" pitchFamily="34" charset="0"/>
                <a:ea typeface="Calibri" panose="020F0502020204030204" pitchFamily="34" charset="0"/>
                <a:cs typeface="Arial" panose="020B0604020202020204" pitchFamily="34" charset="0"/>
              </a:rPr>
              <a:t>66-модда).</a:t>
            </a:r>
            <a:endParaRPr lang="ru-RU" b="1" dirty="0">
              <a:solidFill>
                <a:srgbClr val="245A8C"/>
              </a:solidFill>
              <a:latin typeface="Arial" panose="020B0604020202020204" pitchFamily="34" charset="0"/>
              <a:cs typeface="Arial" panose="020B0604020202020204" pitchFamily="34" charset="0"/>
            </a:endParaRPr>
          </a:p>
        </p:txBody>
      </p:sp>
      <p:pic>
        <p:nvPicPr>
          <p:cNvPr id="42" name="Рисунок 41"/>
          <p:cNvPicPr>
            <a:picLocks noChangeAspect="1"/>
          </p:cNvPicPr>
          <p:nvPr/>
        </p:nvPicPr>
        <p:blipFill rotWithShape="1">
          <a:blip r:embed="rId2"/>
          <a:srcRect l="13105" t="13018" r="14521" b="14368"/>
          <a:stretch/>
        </p:blipFill>
        <p:spPr>
          <a:xfrm>
            <a:off x="5478203" y="2976752"/>
            <a:ext cx="1235211" cy="1235211"/>
          </a:xfrm>
          <a:prstGeom prst="rect">
            <a:avLst/>
          </a:prstGeom>
        </p:spPr>
      </p:pic>
      <p:sp>
        <p:nvSpPr>
          <p:cNvPr id="36"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37"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10000"/>
              </a:lnSpc>
            </a:pPr>
            <a:r>
              <a:rPr lang="uz-Cyrl-UZ" sz="2800" b="1" dirty="0" smtClean="0">
                <a:latin typeface="Arial" panose="020B0604020202020204" pitchFamily="34" charset="0"/>
              </a:rPr>
              <a:t>2. ПРЕЗИДЕНТ САЙЛОВИНИНГ ЎЗИГА ХОС ХУСУСИЯТЛАРИ (Сайлов кодексининг 12-боби)</a:t>
            </a:r>
            <a:endParaRPr lang="ru-RU" sz="2800" b="1" dirty="0">
              <a:latin typeface="Arial" panose="020B0604020202020204" pitchFamily="34" charset="0"/>
            </a:endParaRPr>
          </a:p>
        </p:txBody>
      </p:sp>
    </p:spTree>
    <p:extLst>
      <p:ext uri="{BB962C8B-B14F-4D97-AF65-F5344CB8AC3E}">
        <p14:creationId xmlns:p14="http://schemas.microsoft.com/office/powerpoint/2010/main" val="3207801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
          <p:cNvSpPr>
            <a:spLocks noChangeArrowheads="1"/>
          </p:cNvSpPr>
          <p:nvPr/>
        </p:nvSpPr>
        <p:spPr bwMode="auto">
          <a:xfrm>
            <a:off x="419374" y="1608008"/>
            <a:ext cx="5748600" cy="4650179"/>
          </a:xfrm>
          <a:prstGeom prst="rect">
            <a:avLst/>
          </a:prstGeom>
          <a:solidFill>
            <a:srgbClr val="0039AC">
              <a:alpha val="60000"/>
            </a:srgbClr>
          </a:solidFill>
          <a:ln>
            <a:noFill/>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100">
              <a:solidFill>
                <a:srgbClr val="245A8C"/>
              </a:solidFill>
              <a:latin typeface="Arial" panose="020B0604020202020204" pitchFamily="34" charset="0"/>
              <a:cs typeface="Arial" panose="020B0604020202020204" pitchFamily="34" charset="0"/>
            </a:endParaRPr>
          </a:p>
        </p:txBody>
      </p:sp>
      <p:sp>
        <p:nvSpPr>
          <p:cNvPr id="19461" name="TextBox 6"/>
          <p:cNvSpPr txBox="1">
            <a:spLocks noChangeArrowheads="1"/>
          </p:cNvSpPr>
          <p:nvPr/>
        </p:nvSpPr>
        <p:spPr bwMode="auto">
          <a:xfrm>
            <a:off x="613512" y="1850784"/>
            <a:ext cx="5340485"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uz-Cyrl-UZ" altLang="ru-RU" sz="2800" b="1" dirty="0">
                <a:solidFill>
                  <a:srgbClr val="FFF6F8"/>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ҚОРАҚАЛПОҒИСТОН РЕСПУБЛИКАСИ, ВИЛОЯТЛАР ВА ТОШКЕНТ ШАҲРИ ЧЕГАРАЛАРИ ДОИРАСИДА</a:t>
            </a:r>
            <a:endParaRPr lang="en-US" altLang="ru-RU" sz="2800" b="1" dirty="0">
              <a:solidFill>
                <a:srgbClr val="FFF6F8"/>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2" name="TextBox 11">
            <a:extLst>
              <a:ext uri="{FF2B5EF4-FFF2-40B4-BE49-F238E27FC236}">
                <a16:creationId xmlns="" xmlns:a16="http://schemas.microsoft.com/office/drawing/2014/main" id="{A3D1D5FE-6279-4482-AB19-58BE8D5E7D25}"/>
              </a:ext>
            </a:extLst>
          </p:cNvPr>
          <p:cNvSpPr txBox="1"/>
          <p:nvPr/>
        </p:nvSpPr>
        <p:spPr>
          <a:xfrm>
            <a:off x="6451134" y="4541855"/>
            <a:ext cx="5160827" cy="1631216"/>
          </a:xfrm>
          <a:prstGeom prst="rect">
            <a:avLst/>
          </a:prstGeom>
          <a:noFill/>
        </p:spPr>
        <p:txBody>
          <a:bodyPr wrap="square">
            <a:spAutoFit/>
          </a:bodyPr>
          <a:lstStyle/>
          <a:p>
            <a:pPr algn="ctr"/>
            <a:r>
              <a:rPr lang="ru-RU" sz="2000" dirty="0">
                <a:latin typeface="Arial" panose="020B0604020202020204" pitchFamily="34" charset="0"/>
                <a:cs typeface="Arial" panose="020B0604020202020204" pitchFamily="34" charset="0"/>
              </a:rPr>
              <a:t>Барча </a:t>
            </a:r>
            <a:r>
              <a:rPr lang="ru-RU" sz="2000" dirty="0" err="1">
                <a:latin typeface="Arial" panose="020B0604020202020204" pitchFamily="34" charset="0"/>
                <a:cs typeface="Arial" panose="020B0604020202020204" pitchFamily="34" charset="0"/>
              </a:rPr>
              <a:t>сайлов</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округлари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миқёсида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берилган</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овозлар</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санаб</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чиқилиши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натижасида</a:t>
            </a:r>
            <a:r>
              <a:rPr lang="ru-RU" sz="2000" dirty="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Марказий</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сайлов</a:t>
            </a:r>
            <a:r>
              <a:rPr lang="ru-RU" sz="2000" dirty="0" smtClean="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комиссияси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томонидан</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сайлов</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якунлари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эълон</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қилинади</a:t>
            </a:r>
            <a:endParaRPr lang="ru-RU" sz="20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 xmlns:a16="http://schemas.microsoft.com/office/drawing/2014/main" id="{28E12648-FC4C-4C19-9761-0DE394236D69}"/>
              </a:ext>
            </a:extLst>
          </p:cNvPr>
          <p:cNvSpPr txBox="1"/>
          <p:nvPr/>
        </p:nvSpPr>
        <p:spPr>
          <a:xfrm>
            <a:off x="1694040" y="4629073"/>
            <a:ext cx="3179427" cy="1384995"/>
          </a:xfrm>
          <a:prstGeom prst="rect">
            <a:avLst/>
          </a:prstGeom>
          <a:noFill/>
        </p:spPr>
        <p:txBody>
          <a:bodyPr wrap="square">
            <a:spAutoFit/>
          </a:bodyPr>
          <a:lstStyle/>
          <a:p>
            <a:pPr algn="ctr"/>
            <a:r>
              <a:rPr lang="ru-RU" sz="48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14 ТА</a:t>
            </a:r>
            <a:r>
              <a:rPr lang="ru-RU" sz="16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16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САЙЛОВ ОКРУГЛАРИ ТУЗИЛАДИ</a:t>
            </a:r>
          </a:p>
        </p:txBody>
      </p:sp>
      <p:cxnSp>
        <p:nvCxnSpPr>
          <p:cNvPr id="17" name="Прямая соединительная линия 16">
            <a:extLst>
              <a:ext uri="{FF2B5EF4-FFF2-40B4-BE49-F238E27FC236}">
                <a16:creationId xmlns="" xmlns:a16="http://schemas.microsoft.com/office/drawing/2014/main" id="{02E34100-40B6-4BE8-B977-4B03393519BB}"/>
              </a:ext>
            </a:extLst>
          </p:cNvPr>
          <p:cNvCxnSpPr/>
          <p:nvPr/>
        </p:nvCxnSpPr>
        <p:spPr>
          <a:xfrm flipH="1">
            <a:off x="1070265" y="4384953"/>
            <a:ext cx="444635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5" name="Picture 12">
            <a:extLst>
              <a:ext uri="{FF2B5EF4-FFF2-40B4-BE49-F238E27FC236}">
                <a16:creationId xmlns="" xmlns:a16="http://schemas.microsoft.com/office/drawing/2014/main" id="{F5C689F5-059D-4B2C-B4E0-7EB98C5FFB3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29342" y="1608008"/>
            <a:ext cx="5082620" cy="2894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1"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10000"/>
              </a:lnSpc>
            </a:pPr>
            <a:r>
              <a:rPr lang="uz-Cyrl-UZ" sz="2800" b="1" dirty="0" smtClean="0">
                <a:latin typeface="Arial" panose="020B0604020202020204" pitchFamily="34" charset="0"/>
              </a:rPr>
              <a:t>ЎЗБЕКИСТОН РЕСПУБЛИКАСИ ПРЕЗИДЕНТИ САЙЛОВИ БЎЙИЧА САЙЛОВ ОКРУГЛАРИ</a:t>
            </a:r>
            <a:endParaRPr lang="ru-RU" sz="2800" b="1" dirty="0">
              <a:latin typeface="Arial" panose="020B0604020202020204" pitchFamily="34" charset="0"/>
            </a:endParaRPr>
          </a:p>
        </p:txBody>
      </p:sp>
    </p:spTree>
    <p:extLst>
      <p:ext uri="{BB962C8B-B14F-4D97-AF65-F5344CB8AC3E}">
        <p14:creationId xmlns:p14="http://schemas.microsoft.com/office/powerpoint/2010/main" val="509483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a:extLst>
              <a:ext uri="{FF2B5EF4-FFF2-40B4-BE49-F238E27FC236}">
                <a16:creationId xmlns="" xmlns:a16="http://schemas.microsoft.com/office/drawing/2014/main" id="{E65C7ED1-01BF-4C5A-ACBF-82ADF070A45B}"/>
              </a:ext>
            </a:extLst>
          </p:cNvPr>
          <p:cNvSpPr/>
          <p:nvPr/>
        </p:nvSpPr>
        <p:spPr>
          <a:xfrm>
            <a:off x="139700" y="1384658"/>
            <a:ext cx="11912600" cy="3471315"/>
          </a:xfrm>
          <a:prstGeom prst="rect">
            <a:avLst/>
          </a:prstGeom>
          <a:solidFill>
            <a:srgbClr val="FFFFFF">
              <a:alpha val="80000"/>
            </a:srgb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Arial" panose="020B0604020202020204" pitchFamily="34" charset="0"/>
              <a:cs typeface="Arial" panose="020B0604020202020204" pitchFamily="34" charset="0"/>
            </a:endParaRPr>
          </a:p>
        </p:txBody>
      </p:sp>
      <p:sp>
        <p:nvSpPr>
          <p:cNvPr id="11" name="Прямоугольник 3"/>
          <p:cNvSpPr>
            <a:spLocks noChangeArrowheads="1"/>
          </p:cNvSpPr>
          <p:nvPr/>
        </p:nvSpPr>
        <p:spPr bwMode="auto">
          <a:xfrm>
            <a:off x="5545124" y="1513459"/>
            <a:ext cx="6242170" cy="878172"/>
          </a:xfrm>
          <a:prstGeom prst="rect">
            <a:avLst/>
          </a:prstGeom>
          <a:noFill/>
          <a:ln w="28575">
            <a:noFill/>
            <a:round/>
            <a:headEnd/>
            <a:tailEnd/>
          </a:ln>
        </p:spPr>
        <p:txBody>
          <a:bodyPr vert="horz" wrap="square" lIns="18000" tIns="108000" rIns="180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z-Cyrl-UZ"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Сиёсий </a:t>
            </a:r>
            <a:r>
              <a:rPr kumimoji="0" lang="uz-Cyrl-UZ" altLang="ru-RU" b="1" i="0" u="none" strike="noStrike" cap="none" normalizeH="0" baseline="0" dirty="0">
                <a:ln>
                  <a:noFill/>
                </a:ln>
                <a:solidFill>
                  <a:srgbClr val="245A8C"/>
                </a:solidFill>
                <a:effectLst/>
                <a:latin typeface="Arial" panose="020B0604020202020204" pitchFamily="34" charset="0"/>
                <a:cs typeface="Arial" panose="020B0604020202020204" pitchFamily="34" charset="0"/>
              </a:rPr>
              <a:t>партиялар</a:t>
            </a:r>
            <a:r>
              <a:rPr kumimoji="0" lang="uz-Cyrl-UZ" altLang="ru-RU" b="0" i="0" u="none" strike="noStrike" cap="none" normalizeH="0" baseline="0" dirty="0">
                <a:ln>
                  <a:noFill/>
                </a:ln>
                <a:solidFill>
                  <a:srgbClr val="245A8C"/>
                </a:solidFill>
                <a:effectLst/>
                <a:latin typeface="Arial" panose="020B0604020202020204" pitchFamily="34" charset="0"/>
                <a:cs typeface="Arial" panose="020B0604020202020204" pitchFamily="34" charset="0"/>
              </a:rPr>
              <a:t> </a:t>
            </a:r>
            <a:r>
              <a:rPr kumimoji="0" lang="uz-Cyrl-UZ"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томонидан </a:t>
            </a:r>
            <a:r>
              <a:rPr kumimoji="0" lang="uz-Cyrl-UZ" altLang="ru-RU" b="1" i="0" u="none" strike="noStrike" cap="none" normalizeH="0" baseline="0" dirty="0">
                <a:ln>
                  <a:noFill/>
                </a:ln>
                <a:solidFill>
                  <a:srgbClr val="245A8C"/>
                </a:solidFill>
                <a:effectLst/>
                <a:latin typeface="Arial" panose="020B0604020202020204" pitchFamily="34" charset="0"/>
                <a:cs typeface="Arial" panose="020B0604020202020204" pitchFamily="34" charset="0"/>
              </a:rPr>
              <a:t>номзодларни кўрсатиш</a:t>
            </a:r>
            <a:r>
              <a:rPr kumimoji="0" lang="uz-Cyrl-UZ" altLang="ru-RU" b="0" i="0" u="none" strike="noStrike" cap="none" normalizeH="0" baseline="0" dirty="0">
                <a:ln>
                  <a:noFill/>
                </a:ln>
                <a:solidFill>
                  <a:srgbClr val="245A8C"/>
                </a:solidFill>
                <a:effectLst/>
                <a:latin typeface="Arial" panose="020B0604020202020204" pitchFamily="34" charset="0"/>
                <a:cs typeface="Arial" panose="020B0604020202020204" pitchFamily="34" charset="0"/>
              </a:rPr>
              <a:t> </a:t>
            </a:r>
            <a:r>
              <a:rPr kumimoji="0" lang="uz-Cyrl-UZ"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(партия </a:t>
            </a:r>
            <a:r>
              <a:rPr kumimoji="0" lang="uz-Cyrl-UZ" altLang="ru-RU" b="0" i="0" u="none" strike="noStrike" cap="none" normalizeH="0" baseline="0" dirty="0" smtClean="0">
                <a:ln>
                  <a:noFill/>
                </a:ln>
                <a:solidFill>
                  <a:srgbClr val="0F243E"/>
                </a:solidFill>
                <a:effectLst/>
                <a:latin typeface="Arial" panose="020B0604020202020204" pitchFamily="34" charset="0"/>
                <a:cs typeface="Arial" panose="020B0604020202020204" pitchFamily="34" charset="0"/>
              </a:rPr>
              <a:t>съездларини </a:t>
            </a:r>
            <a:r>
              <a:rPr kumimoji="0" lang="uz-Cyrl-UZ"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ўтказиш) </a:t>
            </a:r>
            <a:endParaRPr kumimoji="0" lang="en-US"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z-Cyrl-UZ" altLang="ru-RU" b="0" i="0" u="none" strike="noStrike" cap="none" normalizeH="0" baseline="0" dirty="0">
                <a:ln>
                  <a:noFill/>
                </a:ln>
                <a:solidFill>
                  <a:srgbClr val="C00000"/>
                </a:solidFill>
                <a:effectLst/>
                <a:latin typeface="Arial" panose="020B0604020202020204" pitchFamily="34" charset="0"/>
                <a:cs typeface="Arial" panose="020B0604020202020204" pitchFamily="34" charset="0"/>
              </a:rPr>
              <a:t>(64-модда)</a:t>
            </a:r>
            <a:endParaRPr kumimoji="0" lang="ru-RU"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4" name="Прямоугольник 3"/>
          <p:cNvSpPr>
            <a:spLocks noChangeArrowheads="1"/>
          </p:cNvSpPr>
          <p:nvPr/>
        </p:nvSpPr>
        <p:spPr bwMode="auto">
          <a:xfrm>
            <a:off x="5364759" y="2622783"/>
            <a:ext cx="6569563" cy="917852"/>
          </a:xfrm>
          <a:prstGeom prst="rect">
            <a:avLst/>
          </a:prstGeom>
          <a:noFill/>
          <a:ln w="28575">
            <a:noFill/>
            <a:round/>
            <a:headEnd/>
            <a:tailEnd/>
          </a:ln>
        </p:spPr>
        <p:txBody>
          <a:bodyPr vert="horz" wrap="square" lIns="18000" tIns="72000" rIns="180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uz-Cyrl-UZ"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rPr>
              <a:t>Сиёсий </a:t>
            </a:r>
            <a:r>
              <a:rPr kumimoji="0" lang="uz-Cyrl-UZ" altLang="ru-RU" b="1" i="0" u="none" strike="noStrike" cap="none" normalizeH="0" baseline="0" dirty="0">
                <a:ln>
                  <a:noFill/>
                </a:ln>
                <a:solidFill>
                  <a:srgbClr val="1F4E79"/>
                </a:solidFill>
                <a:effectLst/>
                <a:latin typeface="Arial" panose="020B0604020202020204" pitchFamily="34" charset="0"/>
                <a:cs typeface="Arial" panose="020B0604020202020204" pitchFamily="34" charset="0"/>
              </a:rPr>
              <a:t>партиялар томонидан</a:t>
            </a:r>
            <a:r>
              <a:rPr kumimoji="0" lang="uz-Cyrl-UZ"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rPr>
              <a:t> Президентликка </a:t>
            </a:r>
            <a:r>
              <a:rPr kumimoji="0" lang="uz-Cyrl-UZ" altLang="ru-RU" b="1" i="0" u="none" strike="noStrike" cap="none" normalizeH="0" baseline="0" dirty="0">
                <a:ln>
                  <a:noFill/>
                </a:ln>
                <a:solidFill>
                  <a:srgbClr val="1F4E79"/>
                </a:solidFill>
                <a:effectLst/>
                <a:latin typeface="Arial" panose="020B0604020202020204" pitchFamily="34" charset="0"/>
                <a:cs typeface="Arial" panose="020B0604020202020204" pitchFamily="34" charset="0"/>
              </a:rPr>
              <a:t>номзодни</a:t>
            </a:r>
            <a:r>
              <a:rPr kumimoji="0" lang="uz-Cyrl-UZ"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uz-Cyrl-UZ" altLang="ru-RU" b="1" i="0" u="none" strike="noStrike" cap="none" normalizeH="0" baseline="0" dirty="0">
                <a:ln>
                  <a:noFill/>
                </a:ln>
                <a:solidFill>
                  <a:srgbClr val="1F4E79"/>
                </a:solidFill>
                <a:effectLst/>
                <a:latin typeface="Arial" panose="020B0604020202020204" pitchFamily="34" charset="0"/>
                <a:cs typeface="Arial" panose="020B0604020202020204" pitchFamily="34" charset="0"/>
              </a:rPr>
              <a:t>рўйхатга олиш</a:t>
            </a:r>
            <a:r>
              <a:rPr kumimoji="0" lang="uz-Cyrl-UZ"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rPr>
              <a:t> ҳақида </a:t>
            </a:r>
            <a:r>
              <a:rPr kumimoji="0" lang="uz-Cyrl-UZ" altLang="ru-RU" b="1" i="0" u="none" strike="noStrike" cap="none" normalizeH="0" baseline="0" dirty="0">
                <a:ln>
                  <a:noFill/>
                </a:ln>
                <a:solidFill>
                  <a:srgbClr val="1F4E79"/>
                </a:solidFill>
                <a:effectLst/>
                <a:latin typeface="Arial" panose="020B0604020202020204" pitchFamily="34" charset="0"/>
                <a:cs typeface="Arial" panose="020B0604020202020204" pitchFamily="34" charset="0"/>
              </a:rPr>
              <a:t>МСКга </a:t>
            </a:r>
            <a:r>
              <a:rPr kumimoji="0" lang="uz-Cyrl-UZ" altLang="ru-RU" b="1" i="0" u="none" strike="noStrike" cap="none" normalizeH="0" baseline="0" dirty="0" smtClean="0">
                <a:ln>
                  <a:noFill/>
                </a:ln>
                <a:solidFill>
                  <a:srgbClr val="1F4E79"/>
                </a:solidFill>
                <a:effectLst/>
                <a:latin typeface="Arial" panose="020B0604020202020204" pitchFamily="34" charset="0"/>
                <a:cs typeface="Arial" panose="020B0604020202020204" pitchFamily="34" charset="0"/>
              </a:rPr>
              <a:t>ҳужжатларни </a:t>
            </a:r>
            <a:r>
              <a:rPr kumimoji="0" lang="uz-Cyrl-UZ" altLang="ru-RU" b="1" i="0" u="none" strike="noStrike" cap="none" normalizeH="0" baseline="0" dirty="0">
                <a:ln>
                  <a:noFill/>
                </a:ln>
                <a:solidFill>
                  <a:srgbClr val="1F4E79"/>
                </a:solidFill>
                <a:effectLst/>
                <a:latin typeface="Arial" panose="020B0604020202020204" pitchFamily="34" charset="0"/>
                <a:cs typeface="Arial" panose="020B0604020202020204" pitchFamily="34" charset="0"/>
              </a:rPr>
              <a:t>тақдим этиш</a:t>
            </a:r>
            <a:r>
              <a:rPr kumimoji="0" lang="uz-Cyrl-UZ"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en-US"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r>
            <a:br>
              <a:rPr kumimoji="0" lang="en-US"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rPr>
            </a:br>
            <a:r>
              <a:rPr kumimoji="0" lang="uz-Cyrl-UZ" altLang="ru-RU" b="0" i="0" u="none" strike="noStrike" cap="none" normalizeH="0" baseline="0" dirty="0">
                <a:ln>
                  <a:noFill/>
                </a:ln>
                <a:solidFill>
                  <a:srgbClr val="C00000"/>
                </a:solidFill>
                <a:effectLst/>
                <a:latin typeface="Arial" panose="020B0604020202020204" pitchFamily="34" charset="0"/>
                <a:cs typeface="Arial" panose="020B0604020202020204" pitchFamily="34" charset="0"/>
              </a:rPr>
              <a:t>(64-модда)</a:t>
            </a:r>
            <a:endParaRPr kumimoji="0" lang="ru-RU"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6" name="Прямоугольник 1"/>
          <p:cNvSpPr>
            <a:spLocks noChangeArrowheads="1"/>
          </p:cNvSpPr>
          <p:nvPr/>
        </p:nvSpPr>
        <p:spPr bwMode="auto">
          <a:xfrm>
            <a:off x="1912690" y="3733285"/>
            <a:ext cx="3229761" cy="944198"/>
          </a:xfrm>
          <a:prstGeom prst="rect">
            <a:avLst/>
          </a:prstGeom>
          <a:noFill/>
          <a:ln w="28575">
            <a:noFill/>
            <a:miter lim="800000"/>
            <a:headEnd/>
            <a:tailEnd/>
          </a:ln>
        </p:spPr>
        <p:txBody>
          <a:bodyPr vert="horz" wrap="square" lIns="18000" tIns="108000" rIns="180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z-Cyrl-UZ" altLang="ru-RU" b="1" i="0" u="none" strike="noStrike" cap="none" normalizeH="0" baseline="0" dirty="0">
                <a:ln>
                  <a:noFill/>
                </a:ln>
                <a:solidFill>
                  <a:srgbClr val="C00000"/>
                </a:solidFill>
                <a:effectLst/>
                <a:latin typeface="Arial" panose="020B0604020202020204" pitchFamily="34" charset="0"/>
                <a:cs typeface="Arial" panose="020B0604020202020204" pitchFamily="34" charset="0"/>
              </a:rPr>
              <a:t>35</a:t>
            </a:r>
            <a:r>
              <a:rPr kumimoji="0" lang="uz-Cyrl-UZ" altLang="ru-RU" b="0" i="0" u="none" strike="noStrike" cap="none" normalizeH="0" baseline="0" dirty="0">
                <a:ln>
                  <a:noFill/>
                </a:ln>
                <a:solidFill>
                  <a:srgbClr val="C00000"/>
                </a:solidFill>
                <a:effectLst/>
                <a:latin typeface="Arial" panose="020B0604020202020204" pitchFamily="34" charset="0"/>
                <a:cs typeface="Arial" panose="020B0604020202020204" pitchFamily="34" charset="0"/>
              </a:rPr>
              <a:t> </a:t>
            </a:r>
            <a:r>
              <a:rPr kumimoji="0" lang="uz-Cyrl-UZ" altLang="ru-RU" b="1" i="0" u="none" strike="noStrike" cap="none" normalizeH="0" baseline="0" dirty="0">
                <a:ln>
                  <a:noFill/>
                </a:ln>
                <a:solidFill>
                  <a:srgbClr val="C00000"/>
                </a:solidFill>
                <a:effectLst/>
                <a:latin typeface="Arial" panose="020B0604020202020204" pitchFamily="34" charset="0"/>
                <a:cs typeface="Arial" panose="020B0604020202020204" pitchFamily="34" charset="0"/>
              </a:rPr>
              <a:t>кун </a:t>
            </a:r>
            <a:r>
              <a:rPr kumimoji="0" lang="uz-Cyrl-UZ"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қолганида</a:t>
            </a:r>
            <a:endParaRPr kumimoji="0" lang="ru-RU"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7" name="Прямоугольник 3"/>
          <p:cNvSpPr>
            <a:spLocks noChangeArrowheads="1"/>
          </p:cNvSpPr>
          <p:nvPr/>
        </p:nvSpPr>
        <p:spPr bwMode="auto">
          <a:xfrm>
            <a:off x="5545124" y="3725350"/>
            <a:ext cx="6300857" cy="929619"/>
          </a:xfrm>
          <a:prstGeom prst="rect">
            <a:avLst/>
          </a:prstGeom>
          <a:noFill/>
          <a:ln w="28575">
            <a:noFill/>
            <a:round/>
            <a:headEnd/>
            <a:tailEnd/>
          </a:ln>
        </p:spPr>
        <p:txBody>
          <a:bodyPr vert="horz" wrap="square" lIns="18000" tIns="180000" rIns="180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z-Cyrl-UZ"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МСК томонидан </a:t>
            </a:r>
            <a:r>
              <a:rPr kumimoji="0" lang="uz-Cyrl-UZ" altLang="ru-RU" b="1" i="0" u="none" strike="noStrike" cap="none" normalizeH="0" baseline="0" dirty="0">
                <a:ln>
                  <a:noFill/>
                </a:ln>
                <a:solidFill>
                  <a:srgbClr val="1F4E79"/>
                </a:solidFill>
                <a:effectLst/>
                <a:latin typeface="Arial" panose="020B0604020202020204" pitchFamily="34" charset="0"/>
                <a:cs typeface="Arial" panose="020B0604020202020204" pitchFamily="34" charset="0"/>
              </a:rPr>
              <a:t>номзодларни рўйхатга олиш</a:t>
            </a:r>
            <a:r>
              <a:rPr kumimoji="0" lang="uz-Cyrl-UZ"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 </a:t>
            </a:r>
            <a:r>
              <a:rPr kumimoji="0" lang="en-US"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
            </a:r>
            <a:br>
              <a:rPr kumimoji="0" lang="en-US"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br>
            <a:r>
              <a:rPr kumimoji="0" lang="uz-Cyrl-UZ" altLang="ru-RU" b="0" i="0" u="none" strike="noStrike" cap="none" normalizeH="0" baseline="0" dirty="0">
                <a:ln>
                  <a:noFill/>
                </a:ln>
                <a:solidFill>
                  <a:srgbClr val="C00000"/>
                </a:solidFill>
                <a:effectLst/>
                <a:latin typeface="Arial" panose="020B0604020202020204" pitchFamily="34" charset="0"/>
                <a:cs typeface="Arial" panose="020B0604020202020204" pitchFamily="34" charset="0"/>
              </a:rPr>
              <a:t>(40-модда)</a:t>
            </a:r>
            <a:endParaRPr kumimoji="0" lang="ru-RU"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8" name="Прямоугольник 17"/>
          <p:cNvSpPr/>
          <p:nvPr/>
        </p:nvSpPr>
        <p:spPr>
          <a:xfrm>
            <a:off x="1585474" y="5062088"/>
            <a:ext cx="10278098" cy="1477328"/>
          </a:xfrm>
          <a:prstGeom prst="rect">
            <a:avLst/>
          </a:prstGeom>
          <a:solidFill>
            <a:srgbClr val="FFFFFF">
              <a:alpha val="60000"/>
            </a:srgbClr>
          </a:solidFill>
        </p:spPr>
        <p:txBody>
          <a:bodyPr wrap="square" anchor="ctr">
            <a:spAutoFit/>
          </a:bodyPr>
          <a:lstStyle/>
          <a:p>
            <a:pPr indent="268288"/>
            <a:r>
              <a:rPr lang="ru-RU" dirty="0">
                <a:solidFill>
                  <a:srgbClr val="002060"/>
                </a:solidFill>
                <a:latin typeface="Arial" panose="020B0604020202020204" pitchFamily="34" charset="0"/>
                <a:cs typeface="Arial" panose="020B0604020202020204" pitchFamily="34" charset="0"/>
              </a:rPr>
              <a:t>Сиёсий партия </a:t>
            </a:r>
            <a:r>
              <a:rPr lang="ru-RU" dirty="0" err="1">
                <a:solidFill>
                  <a:srgbClr val="002060"/>
                </a:solidFill>
                <a:latin typeface="Arial" panose="020B0604020202020204" pitchFamily="34" charset="0"/>
                <a:cs typeface="Arial" panose="020B0604020202020204" pitchFamily="34" charset="0"/>
              </a:rPr>
              <a:t>сайлов</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кампанияси</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бошланганлиги</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эълон</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қилинган</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кундан</a:t>
            </a:r>
            <a:r>
              <a:rPr lang="ru-RU" dirty="0">
                <a:solidFill>
                  <a:srgbClr val="002060"/>
                </a:solidFill>
                <a:latin typeface="Arial" panose="020B0604020202020204" pitchFamily="34" charset="0"/>
                <a:cs typeface="Arial" panose="020B0604020202020204" pitchFamily="34" charset="0"/>
              </a:rPr>
              <a:t> </a:t>
            </a:r>
            <a:r>
              <a:rPr lang="ru-RU" dirty="0" err="1" smtClean="0">
                <a:solidFill>
                  <a:srgbClr val="002060"/>
                </a:solidFill>
                <a:latin typeface="Arial" panose="020B0604020202020204" pitchFamily="34" charset="0"/>
                <a:cs typeface="Arial" panose="020B0604020202020204" pitchFamily="34" charset="0"/>
              </a:rPr>
              <a:t>камида</a:t>
            </a:r>
            <a:r>
              <a:rPr lang="en-US" dirty="0" smtClean="0">
                <a:solidFill>
                  <a:srgbClr val="002060"/>
                </a:solidFill>
                <a:latin typeface="Arial" panose="020B0604020202020204" pitchFamily="34" charset="0"/>
                <a:cs typeface="Arial" panose="020B0604020202020204" pitchFamily="34" charset="0"/>
              </a:rPr>
              <a:t> </a:t>
            </a:r>
            <a:r>
              <a:rPr lang="ru-RU" dirty="0" err="1" smtClean="0">
                <a:solidFill>
                  <a:srgbClr val="002060"/>
                </a:solidFill>
                <a:latin typeface="Arial" panose="020B0604020202020204" pitchFamily="34" charset="0"/>
                <a:cs typeface="Arial" panose="020B0604020202020204" pitchFamily="34" charset="0"/>
              </a:rPr>
              <a:t>тўрт</a:t>
            </a:r>
            <a:r>
              <a:rPr lang="ru-RU" dirty="0" smtClean="0">
                <a:solidFill>
                  <a:srgbClr val="002060"/>
                </a:solidFill>
                <a:latin typeface="Arial" panose="020B0604020202020204" pitchFamily="34" charset="0"/>
                <a:cs typeface="Arial" panose="020B0604020202020204" pitchFamily="34" charset="0"/>
              </a:rPr>
              <a:t> </a:t>
            </a:r>
            <a:r>
              <a:rPr lang="ru-RU" dirty="0">
                <a:solidFill>
                  <a:srgbClr val="002060"/>
                </a:solidFill>
                <a:latin typeface="Arial" panose="020B0604020202020204" pitchFamily="34" charset="0"/>
                <a:cs typeface="Arial" panose="020B0604020202020204" pitchFamily="34" charset="0"/>
              </a:rPr>
              <a:t>ой </a:t>
            </a:r>
            <a:r>
              <a:rPr lang="ru-RU" dirty="0" err="1">
                <a:solidFill>
                  <a:srgbClr val="002060"/>
                </a:solidFill>
                <a:latin typeface="Arial" panose="020B0604020202020204" pitchFamily="34" charset="0"/>
                <a:cs typeface="Arial" panose="020B0604020202020204" pitchFamily="34" charset="0"/>
              </a:rPr>
              <a:t>олдин</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Ўзбекистон</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Республикаси</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Адлия</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вазирлиги</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томонидан</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рўйхатга</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олинган</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тақдирдагина</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Ўзбекистон</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Республикаси</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Президентлигига</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номзод</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кўрсатиши</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мумкин</a:t>
            </a:r>
            <a:r>
              <a:rPr lang="ru-RU" dirty="0">
                <a:solidFill>
                  <a:srgbClr val="002060"/>
                </a:solidFill>
                <a:latin typeface="Arial" panose="020B0604020202020204" pitchFamily="34" charset="0"/>
                <a:cs typeface="Arial" panose="020B0604020202020204" pitchFamily="34" charset="0"/>
              </a:rPr>
              <a:t>.</a:t>
            </a:r>
          </a:p>
          <a:p>
            <a:pPr indent="268288"/>
            <a:endParaRPr lang="uz-Cyrl-UZ" i="1" dirty="0">
              <a:solidFill>
                <a:srgbClr val="002060"/>
              </a:solidFill>
              <a:latin typeface="Arial" panose="020B0604020202020204" pitchFamily="34" charset="0"/>
              <a:cs typeface="Arial" panose="020B0604020202020204" pitchFamily="34" charset="0"/>
            </a:endParaRPr>
          </a:p>
          <a:p>
            <a:pPr indent="268288"/>
            <a:r>
              <a:rPr lang="uz-Cyrl-UZ" b="1" i="1" dirty="0">
                <a:solidFill>
                  <a:schemeClr val="accent2">
                    <a:lumMod val="75000"/>
                  </a:schemeClr>
                </a:solidFill>
                <a:latin typeface="Arial" panose="020B0604020202020204" pitchFamily="34" charset="0"/>
                <a:cs typeface="Arial" panose="020B0604020202020204" pitchFamily="34" charset="0"/>
              </a:rPr>
              <a:t>Ўзбекистон Республикаси Сайлов кодекси, 62-модда.</a:t>
            </a:r>
            <a:endParaRPr lang="ru-RU" b="1" dirty="0">
              <a:solidFill>
                <a:schemeClr val="accent2">
                  <a:lumMod val="75000"/>
                </a:schemeClr>
              </a:solidFill>
              <a:latin typeface="Arial" panose="020B0604020202020204" pitchFamily="34" charset="0"/>
              <a:cs typeface="Arial" panose="020B0604020202020204" pitchFamily="34" charset="0"/>
            </a:endParaRPr>
          </a:p>
        </p:txBody>
      </p:sp>
      <p:pic>
        <p:nvPicPr>
          <p:cNvPr id="6" name="Рисунок 5">
            <a:extLst>
              <a:ext uri="{FF2B5EF4-FFF2-40B4-BE49-F238E27FC236}">
                <a16:creationId xmlns="" xmlns:a16="http://schemas.microsoft.com/office/drawing/2014/main" id="{55882038-0578-42A3-AA0A-D809C8B3E1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019" y="1513459"/>
            <a:ext cx="1038678" cy="1122688"/>
          </a:xfrm>
          <a:prstGeom prst="rect">
            <a:avLst/>
          </a:prstGeom>
        </p:spPr>
      </p:pic>
      <p:sp>
        <p:nvSpPr>
          <p:cNvPr id="9" name="Прямоугольник 2"/>
          <p:cNvSpPr>
            <a:spLocks noChangeArrowheads="1"/>
          </p:cNvSpPr>
          <p:nvPr/>
        </p:nvSpPr>
        <p:spPr bwMode="auto">
          <a:xfrm>
            <a:off x="392453" y="1627921"/>
            <a:ext cx="945810" cy="893763"/>
          </a:xfrm>
          <a:prstGeom prst="rect">
            <a:avLst/>
          </a:prstGeom>
          <a:noFill/>
          <a:ln w="12700">
            <a:noFill/>
            <a:miter lim="800000"/>
            <a:headEnd/>
            <a:tailEnd/>
          </a:ln>
          <a:effectLst/>
        </p:spPr>
        <p:txBody>
          <a:bodyPr vert="horz" wrap="square" lIns="18000" tIns="108000" rIns="180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z-Cyrl-UZ" altLang="ru-RU" sz="1400" b="1" i="0" u="none" strike="noStrike" cap="none" normalizeH="0" baseline="0" dirty="0">
                <a:ln>
                  <a:noFill/>
                </a:ln>
                <a:solidFill>
                  <a:srgbClr val="C00000"/>
                </a:solidFill>
                <a:latin typeface="Arial" panose="020B0604020202020204" pitchFamily="34" charset="0"/>
                <a:cs typeface="Arial" panose="020B0604020202020204" pitchFamily="34" charset="0"/>
              </a:rPr>
              <a:t>20</a:t>
            </a:r>
            <a:r>
              <a:rPr kumimoji="0" lang="en-US" altLang="ru-RU" sz="1400" b="1" i="0" u="none" strike="noStrike" cap="none" normalizeH="0" baseline="0" dirty="0">
                <a:ln>
                  <a:noFill/>
                </a:ln>
                <a:solidFill>
                  <a:srgbClr val="C00000"/>
                </a:solidFill>
                <a:latin typeface="Arial" panose="020B0604020202020204" pitchFamily="34" charset="0"/>
                <a:cs typeface="Arial" panose="020B0604020202020204" pitchFamily="34" charset="0"/>
              </a:rPr>
              <a:t>.08 </a:t>
            </a:r>
            <a:r>
              <a:rPr kumimoji="0" lang="uz-Cyrl-UZ" altLang="ru-RU" sz="1400" i="0" u="none" strike="noStrike" cap="none" normalizeH="0" baseline="0" dirty="0">
                <a:ln>
                  <a:noFill/>
                </a:ln>
                <a:solidFill>
                  <a:schemeClr val="tx1"/>
                </a:solidFill>
                <a:latin typeface="Arial" panose="020B0604020202020204" pitchFamily="34" charset="0"/>
                <a:cs typeface="Arial" panose="020B0604020202020204" pitchFamily="34" charset="0"/>
              </a:rPr>
              <a:t>дан </a:t>
            </a:r>
            <a:br>
              <a:rPr kumimoji="0" lang="uz-Cyrl-UZ" altLang="ru-RU" sz="1400" i="0" u="none" strike="noStrike" cap="none" normalizeH="0" baseline="0" dirty="0">
                <a:ln>
                  <a:noFill/>
                </a:ln>
                <a:solidFill>
                  <a:schemeClr val="tx1"/>
                </a:solidFill>
                <a:latin typeface="Arial" panose="020B0604020202020204" pitchFamily="34" charset="0"/>
                <a:cs typeface="Arial" panose="020B0604020202020204" pitchFamily="34" charset="0"/>
              </a:rPr>
            </a:br>
            <a:r>
              <a:rPr kumimoji="0" lang="uz-Cyrl-UZ" altLang="ru-RU" sz="1400" b="1" i="0" u="none" strike="noStrike" cap="none" normalizeH="0" baseline="0" dirty="0">
                <a:ln>
                  <a:noFill/>
                </a:ln>
                <a:solidFill>
                  <a:srgbClr val="C00000"/>
                </a:solidFill>
                <a:latin typeface="Arial" panose="020B0604020202020204" pitchFamily="34" charset="0"/>
                <a:cs typeface="Arial" panose="020B0604020202020204" pitchFamily="34" charset="0"/>
              </a:rPr>
              <a:t>9</a:t>
            </a:r>
            <a:r>
              <a:rPr kumimoji="0" lang="en-US" altLang="ru-RU" sz="1400" b="1" i="0" u="none" strike="noStrike" cap="none" normalizeH="0" baseline="0" dirty="0">
                <a:ln>
                  <a:noFill/>
                </a:ln>
                <a:solidFill>
                  <a:srgbClr val="C00000"/>
                </a:solidFill>
                <a:latin typeface="Arial" panose="020B0604020202020204" pitchFamily="34" charset="0"/>
                <a:cs typeface="Arial" panose="020B0604020202020204" pitchFamily="34" charset="0"/>
              </a:rPr>
              <a:t>.09 </a:t>
            </a:r>
            <a:r>
              <a:rPr kumimoji="0" lang="uz-Cyrl-UZ" altLang="ru-RU" sz="1400" i="0" u="none" strike="noStrike" cap="none" normalizeH="0" baseline="0" dirty="0">
                <a:ln>
                  <a:noFill/>
                </a:ln>
                <a:solidFill>
                  <a:schemeClr val="tx1"/>
                </a:solidFill>
                <a:latin typeface="Arial" panose="020B0604020202020204" pitchFamily="34" charset="0"/>
                <a:cs typeface="Arial" panose="020B0604020202020204" pitchFamily="34" charset="0"/>
              </a:rPr>
              <a:t>гача</a:t>
            </a:r>
            <a:endParaRPr kumimoji="0" lang="ru-RU" altLang="ru-RU" sz="1400" i="0" u="none" strike="noStrike" cap="none" normalizeH="0" baseline="0" dirty="0">
              <a:ln>
                <a:noFill/>
              </a:ln>
              <a:solidFill>
                <a:schemeClr val="tx1"/>
              </a:solidFill>
              <a:latin typeface="Arial" panose="020B0604020202020204" pitchFamily="34" charset="0"/>
              <a:cs typeface="Arial" panose="020B0604020202020204" pitchFamily="34" charset="0"/>
            </a:endParaRPr>
          </a:p>
        </p:txBody>
      </p:sp>
      <p:pic>
        <p:nvPicPr>
          <p:cNvPr id="19" name="Рисунок 18">
            <a:extLst>
              <a:ext uri="{FF2B5EF4-FFF2-40B4-BE49-F238E27FC236}">
                <a16:creationId xmlns="" xmlns:a16="http://schemas.microsoft.com/office/drawing/2014/main" id="{7073F9C6-DAFB-4E49-BAE0-A230DAC095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019" y="2614478"/>
            <a:ext cx="1038678" cy="1122688"/>
          </a:xfrm>
          <a:prstGeom prst="rect">
            <a:avLst/>
          </a:prstGeom>
        </p:spPr>
      </p:pic>
      <p:sp>
        <p:nvSpPr>
          <p:cNvPr id="21" name="Прямоугольник 2">
            <a:extLst>
              <a:ext uri="{FF2B5EF4-FFF2-40B4-BE49-F238E27FC236}">
                <a16:creationId xmlns="" xmlns:a16="http://schemas.microsoft.com/office/drawing/2014/main" id="{25429228-4340-49E8-9EDC-9A3F0AFA8FC2}"/>
              </a:ext>
            </a:extLst>
          </p:cNvPr>
          <p:cNvSpPr>
            <a:spLocks noChangeArrowheads="1"/>
          </p:cNvSpPr>
          <p:nvPr/>
        </p:nvSpPr>
        <p:spPr bwMode="auto">
          <a:xfrm>
            <a:off x="392453" y="2728940"/>
            <a:ext cx="945810" cy="893763"/>
          </a:xfrm>
          <a:prstGeom prst="rect">
            <a:avLst/>
          </a:prstGeom>
          <a:noFill/>
          <a:ln w="12700">
            <a:noFill/>
            <a:miter lim="800000"/>
            <a:headEnd/>
            <a:tailEnd/>
          </a:ln>
          <a:effectLst/>
        </p:spPr>
        <p:txBody>
          <a:bodyPr vert="horz" wrap="square" lIns="18000" tIns="108000" rIns="180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ru-RU" sz="1400" b="1" dirty="0">
                <a:solidFill>
                  <a:srgbClr val="C00000"/>
                </a:solidFill>
                <a:latin typeface="Arial" panose="020B0604020202020204" pitchFamily="34" charset="0"/>
                <a:cs typeface="Arial" panose="020B0604020202020204" pitchFamily="34" charset="0"/>
              </a:rPr>
              <a:t>12</a:t>
            </a:r>
            <a:r>
              <a:rPr kumimoji="0" lang="en-US" altLang="ru-RU" sz="1400" b="1" i="0" u="none" strike="noStrike" cap="none" normalizeH="0" baseline="0" dirty="0">
                <a:ln>
                  <a:noFill/>
                </a:ln>
                <a:solidFill>
                  <a:srgbClr val="C00000"/>
                </a:solidFill>
                <a:latin typeface="Arial" panose="020B0604020202020204" pitchFamily="34" charset="0"/>
                <a:cs typeface="Arial" panose="020B0604020202020204" pitchFamily="34" charset="0"/>
              </a:rPr>
              <a:t>.09 </a:t>
            </a:r>
            <a:r>
              <a:rPr kumimoji="0" lang="uz-Cyrl-UZ" altLang="ru-RU" sz="1400" i="0" u="none" strike="noStrike" cap="none" normalizeH="0" baseline="0" dirty="0">
                <a:ln>
                  <a:noFill/>
                </a:ln>
                <a:solidFill>
                  <a:schemeClr val="tx1"/>
                </a:solidFill>
                <a:latin typeface="Arial" panose="020B0604020202020204" pitchFamily="34" charset="0"/>
                <a:cs typeface="Arial" panose="020B0604020202020204" pitchFamily="34" charset="0"/>
              </a:rPr>
              <a:t>гача</a:t>
            </a:r>
            <a:endParaRPr kumimoji="0" lang="ru-RU" altLang="ru-RU" sz="1400" i="0" u="none" strike="noStrike" cap="none" normalizeH="0" baseline="0" dirty="0">
              <a:ln>
                <a:noFill/>
              </a:ln>
              <a:solidFill>
                <a:schemeClr val="tx1"/>
              </a:solidFill>
              <a:latin typeface="Arial" panose="020B0604020202020204" pitchFamily="34" charset="0"/>
              <a:cs typeface="Arial" panose="020B0604020202020204" pitchFamily="34" charset="0"/>
            </a:endParaRPr>
          </a:p>
        </p:txBody>
      </p:sp>
      <p:pic>
        <p:nvPicPr>
          <p:cNvPr id="22" name="Рисунок 21">
            <a:extLst>
              <a:ext uri="{FF2B5EF4-FFF2-40B4-BE49-F238E27FC236}">
                <a16:creationId xmlns="" xmlns:a16="http://schemas.microsoft.com/office/drawing/2014/main" id="{67383F6E-E9DE-4860-9643-35966393D1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019" y="3733285"/>
            <a:ext cx="1038678" cy="1122688"/>
          </a:xfrm>
          <a:prstGeom prst="rect">
            <a:avLst/>
          </a:prstGeom>
        </p:spPr>
      </p:pic>
      <p:sp>
        <p:nvSpPr>
          <p:cNvPr id="23" name="Прямоугольник 2">
            <a:extLst>
              <a:ext uri="{FF2B5EF4-FFF2-40B4-BE49-F238E27FC236}">
                <a16:creationId xmlns="" xmlns:a16="http://schemas.microsoft.com/office/drawing/2014/main" id="{8673CE64-441C-4685-B9DC-9BBB1863AEC3}"/>
              </a:ext>
            </a:extLst>
          </p:cNvPr>
          <p:cNvSpPr>
            <a:spLocks noChangeArrowheads="1"/>
          </p:cNvSpPr>
          <p:nvPr/>
        </p:nvSpPr>
        <p:spPr bwMode="auto">
          <a:xfrm>
            <a:off x="392453" y="3847747"/>
            <a:ext cx="945810" cy="893763"/>
          </a:xfrm>
          <a:prstGeom prst="rect">
            <a:avLst/>
          </a:prstGeom>
          <a:noFill/>
          <a:ln w="12700">
            <a:noFill/>
            <a:miter lim="800000"/>
            <a:headEnd/>
            <a:tailEnd/>
          </a:ln>
          <a:effectLst/>
        </p:spPr>
        <p:txBody>
          <a:bodyPr vert="horz" wrap="square" lIns="18000" tIns="108000" rIns="180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ru-RU" sz="1400" b="1" dirty="0">
                <a:solidFill>
                  <a:srgbClr val="C00000"/>
                </a:solidFill>
                <a:latin typeface="Arial" panose="020B0604020202020204" pitchFamily="34" charset="0"/>
                <a:cs typeface="Arial" panose="020B0604020202020204" pitchFamily="34" charset="0"/>
              </a:rPr>
              <a:t>1</a:t>
            </a:r>
            <a:r>
              <a:rPr kumimoji="0" lang="uz-Cyrl-UZ" altLang="ru-RU" sz="1400" b="1" i="0" u="none" strike="noStrike" cap="none" normalizeH="0" baseline="0" dirty="0">
                <a:ln>
                  <a:noFill/>
                </a:ln>
                <a:solidFill>
                  <a:srgbClr val="C00000"/>
                </a:solidFill>
                <a:latin typeface="Arial" panose="020B0604020202020204" pitchFamily="34" charset="0"/>
                <a:cs typeface="Arial" panose="020B0604020202020204" pitchFamily="34" charset="0"/>
              </a:rPr>
              <a:t>9</a:t>
            </a:r>
            <a:r>
              <a:rPr kumimoji="0" lang="en-US" altLang="ru-RU" sz="1400" b="1" i="0" u="none" strike="noStrike" cap="none" normalizeH="0" baseline="0" dirty="0">
                <a:ln>
                  <a:noFill/>
                </a:ln>
                <a:solidFill>
                  <a:srgbClr val="C00000"/>
                </a:solidFill>
                <a:latin typeface="Arial" panose="020B0604020202020204" pitchFamily="34" charset="0"/>
                <a:cs typeface="Arial" panose="020B0604020202020204" pitchFamily="34" charset="0"/>
              </a:rPr>
              <a:t>.09 </a:t>
            </a:r>
            <a:r>
              <a:rPr kumimoji="0" lang="uz-Cyrl-UZ" altLang="ru-RU" sz="1400" i="0" u="none" strike="noStrike" cap="none" normalizeH="0" baseline="0" dirty="0">
                <a:ln>
                  <a:noFill/>
                </a:ln>
                <a:solidFill>
                  <a:schemeClr val="tx1"/>
                </a:solidFill>
                <a:latin typeface="Arial" panose="020B0604020202020204" pitchFamily="34" charset="0"/>
                <a:cs typeface="Arial" panose="020B0604020202020204" pitchFamily="34" charset="0"/>
              </a:rPr>
              <a:t>гача</a:t>
            </a:r>
            <a:endParaRPr kumimoji="0" lang="ru-RU" altLang="ru-RU" sz="1400" i="0" u="none" strike="noStrike" cap="none" normalizeH="0" baseline="0" dirty="0">
              <a:ln>
                <a:noFill/>
              </a:ln>
              <a:solidFill>
                <a:schemeClr val="tx1"/>
              </a:solidFill>
              <a:latin typeface="Arial" panose="020B0604020202020204" pitchFamily="34" charset="0"/>
              <a:cs typeface="Arial" panose="020B0604020202020204" pitchFamily="34" charset="0"/>
            </a:endParaRPr>
          </a:p>
        </p:txBody>
      </p:sp>
      <p:cxnSp>
        <p:nvCxnSpPr>
          <p:cNvPr id="8" name="Прямая соединительная линия 7">
            <a:extLst>
              <a:ext uri="{FF2B5EF4-FFF2-40B4-BE49-F238E27FC236}">
                <a16:creationId xmlns="" xmlns:a16="http://schemas.microsoft.com/office/drawing/2014/main" id="{1E2DF70B-5038-4CF4-85C0-339FB2B726D2}"/>
              </a:ext>
            </a:extLst>
          </p:cNvPr>
          <p:cNvCxnSpPr/>
          <p:nvPr/>
        </p:nvCxnSpPr>
        <p:spPr>
          <a:xfrm>
            <a:off x="1431131" y="2538462"/>
            <a:ext cx="10414850"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Овал 24">
            <a:extLst>
              <a:ext uri="{FF2B5EF4-FFF2-40B4-BE49-F238E27FC236}">
                <a16:creationId xmlns="" xmlns:a16="http://schemas.microsoft.com/office/drawing/2014/main" id="{F6AE6B60-E6EB-4024-9B01-DEDC068D8560}"/>
              </a:ext>
            </a:extLst>
          </p:cNvPr>
          <p:cNvSpPr/>
          <p:nvPr/>
        </p:nvSpPr>
        <p:spPr>
          <a:xfrm>
            <a:off x="11769703" y="2485495"/>
            <a:ext cx="122712" cy="12271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Arial" panose="020B0604020202020204" pitchFamily="34" charset="0"/>
              <a:cs typeface="Arial" panose="020B0604020202020204" pitchFamily="34" charset="0"/>
            </a:endParaRPr>
          </a:p>
        </p:txBody>
      </p:sp>
      <p:cxnSp>
        <p:nvCxnSpPr>
          <p:cNvPr id="26" name="Прямая соединительная линия 25">
            <a:extLst>
              <a:ext uri="{FF2B5EF4-FFF2-40B4-BE49-F238E27FC236}">
                <a16:creationId xmlns="" xmlns:a16="http://schemas.microsoft.com/office/drawing/2014/main" id="{5B4A78C6-EDC2-4BAA-93A6-385CD8F5B350}"/>
              </a:ext>
            </a:extLst>
          </p:cNvPr>
          <p:cNvCxnSpPr/>
          <p:nvPr/>
        </p:nvCxnSpPr>
        <p:spPr>
          <a:xfrm>
            <a:off x="1448722" y="3649974"/>
            <a:ext cx="10414850"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7" name="Овал 26">
            <a:extLst>
              <a:ext uri="{FF2B5EF4-FFF2-40B4-BE49-F238E27FC236}">
                <a16:creationId xmlns="" xmlns:a16="http://schemas.microsoft.com/office/drawing/2014/main" id="{D3685EEC-1548-4DDA-8F01-2A6DCECCA782}"/>
              </a:ext>
            </a:extLst>
          </p:cNvPr>
          <p:cNvSpPr/>
          <p:nvPr/>
        </p:nvSpPr>
        <p:spPr>
          <a:xfrm>
            <a:off x="11787294" y="3588618"/>
            <a:ext cx="122712" cy="12271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Arial" panose="020B0604020202020204" pitchFamily="34" charset="0"/>
              <a:cs typeface="Arial" panose="020B0604020202020204" pitchFamily="34" charset="0"/>
            </a:endParaRPr>
          </a:p>
        </p:txBody>
      </p:sp>
      <p:sp>
        <p:nvSpPr>
          <p:cNvPr id="29" name="Стрелка: шеврон 28">
            <a:extLst>
              <a:ext uri="{FF2B5EF4-FFF2-40B4-BE49-F238E27FC236}">
                <a16:creationId xmlns="" xmlns:a16="http://schemas.microsoft.com/office/drawing/2014/main" id="{C2FD7F00-0F26-4190-8047-39ED0406F86A}"/>
              </a:ext>
            </a:extLst>
          </p:cNvPr>
          <p:cNvSpPr/>
          <p:nvPr/>
        </p:nvSpPr>
        <p:spPr>
          <a:xfrm>
            <a:off x="1585474" y="1513818"/>
            <a:ext cx="3833814" cy="946510"/>
          </a:xfrm>
          <a:prstGeom prst="chevron">
            <a:avLst>
              <a:gd name="adj" fmla="val 31489"/>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10" name="Прямоугольник 1"/>
          <p:cNvSpPr>
            <a:spLocks noChangeArrowheads="1"/>
          </p:cNvSpPr>
          <p:nvPr/>
        </p:nvSpPr>
        <p:spPr bwMode="auto">
          <a:xfrm>
            <a:off x="1912690" y="1513459"/>
            <a:ext cx="3229761" cy="868771"/>
          </a:xfrm>
          <a:prstGeom prst="rect">
            <a:avLst/>
          </a:prstGeom>
          <a:noFill/>
          <a:ln w="28575">
            <a:noFill/>
            <a:miter lim="800000"/>
            <a:headEnd/>
            <a:tailEnd/>
          </a:ln>
        </p:spPr>
        <p:txBody>
          <a:bodyPr vert="horz" wrap="square" lIns="18000" tIns="0" rIns="180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z-Cyrl-UZ" altLang="ru-RU" b="1" i="0" u="none" strike="noStrike" cap="none" normalizeH="0" baseline="0" dirty="0">
                <a:ln>
                  <a:noFill/>
                </a:ln>
                <a:solidFill>
                  <a:srgbClr val="245A8C"/>
                </a:solidFill>
                <a:effectLst/>
                <a:latin typeface="Arial" panose="020B0604020202020204" pitchFamily="34" charset="0"/>
                <a:cs typeface="Arial" panose="020B0604020202020204" pitchFamily="34" charset="0"/>
              </a:rPr>
              <a:t>65 кун </a:t>
            </a:r>
            <a:r>
              <a:rPr kumimoji="0" lang="uz-Cyrl-UZ"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қолганида бошланади, </a:t>
            </a:r>
            <a:r>
              <a:rPr kumimoji="0" lang="en-US"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t/>
            </a:r>
            <a:br>
              <a:rPr kumimoji="0" lang="en-US" altLang="ru-RU" b="0" i="0" u="none" strike="noStrike" cap="none" normalizeH="0" baseline="0" dirty="0">
                <a:ln>
                  <a:noFill/>
                </a:ln>
                <a:solidFill>
                  <a:srgbClr val="0F243E"/>
                </a:solidFill>
                <a:effectLst/>
                <a:latin typeface="Arial" panose="020B0604020202020204" pitchFamily="34" charset="0"/>
                <a:cs typeface="Arial" panose="020B0604020202020204" pitchFamily="34" charset="0"/>
              </a:rPr>
            </a:br>
            <a:r>
              <a:rPr kumimoji="0" lang="uz-Cyrl-UZ" altLang="ru-RU" b="1" i="0" u="none" strike="noStrike" cap="none" normalizeH="0" baseline="0" dirty="0">
                <a:ln>
                  <a:noFill/>
                </a:ln>
                <a:solidFill>
                  <a:srgbClr val="C00000"/>
                </a:solidFill>
                <a:effectLst/>
                <a:latin typeface="Arial" panose="020B0604020202020204" pitchFamily="34" charset="0"/>
                <a:cs typeface="Arial" panose="020B0604020202020204" pitchFamily="34" charset="0"/>
              </a:rPr>
              <a:t>45</a:t>
            </a:r>
            <a:r>
              <a:rPr kumimoji="0" lang="uz-Cyrl-UZ" altLang="ru-RU" b="0" i="0" u="none" strike="noStrike" cap="none" normalizeH="0" baseline="0" dirty="0">
                <a:ln>
                  <a:noFill/>
                </a:ln>
                <a:solidFill>
                  <a:srgbClr val="C00000"/>
                </a:solidFill>
                <a:effectLst/>
                <a:latin typeface="Arial" panose="020B0604020202020204" pitchFamily="34" charset="0"/>
                <a:cs typeface="Arial" panose="020B0604020202020204" pitchFamily="34" charset="0"/>
              </a:rPr>
              <a:t> </a:t>
            </a:r>
            <a:r>
              <a:rPr kumimoji="0" lang="uz-Cyrl-UZ" altLang="ru-RU" b="1" i="0" u="none" strike="noStrike" cap="none" normalizeH="0" baseline="0" dirty="0">
                <a:ln>
                  <a:noFill/>
                </a:ln>
                <a:solidFill>
                  <a:srgbClr val="C00000"/>
                </a:solidFill>
                <a:effectLst/>
                <a:latin typeface="Arial" panose="020B0604020202020204" pitchFamily="34" charset="0"/>
                <a:cs typeface="Arial" panose="020B0604020202020204" pitchFamily="34" charset="0"/>
              </a:rPr>
              <a:t>кун</a:t>
            </a:r>
            <a:r>
              <a:rPr kumimoji="0" lang="en-US" altLang="ru-RU" b="1" i="0" u="none" strike="noStrike" cap="none" normalizeH="0" baseline="0" dirty="0">
                <a:ln>
                  <a:noFill/>
                </a:ln>
                <a:solidFill>
                  <a:srgbClr val="C00000"/>
                </a:solidFill>
                <a:effectLst/>
                <a:latin typeface="Arial" panose="020B0604020202020204" pitchFamily="34" charset="0"/>
                <a:cs typeface="Arial" panose="020B0604020202020204" pitchFamily="34" charset="0"/>
              </a:rPr>
              <a:t> </a:t>
            </a:r>
            <a:r>
              <a:rPr kumimoji="0" lang="uz-Cyrl-UZ"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rPr>
              <a:t>қолганида тугайди</a:t>
            </a:r>
            <a:endParaRPr kumimoji="0" lang="ru-RU"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24"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32"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10000"/>
              </a:lnSpc>
            </a:pPr>
            <a:r>
              <a:rPr lang="uz-Cyrl-UZ" sz="2800" b="1" dirty="0" smtClean="0">
                <a:latin typeface="Arial" panose="020B0604020202020204" pitchFamily="34" charset="0"/>
              </a:rPr>
              <a:t>ЎЗБЕКИСТОН РЕСПУБЛИКАСИ ПРЕЗИДЕНТЛИГИГА НОМЗОД КЎРСАТИШ ҲУҚУҚИ ВА ТАРТИБИ</a:t>
            </a:r>
            <a:endParaRPr lang="ru-RU" sz="2800" b="1" dirty="0">
              <a:latin typeface="Arial" panose="020B0604020202020204" pitchFamily="34" charset="0"/>
            </a:endParaRPr>
          </a:p>
        </p:txBody>
      </p:sp>
      <p:sp>
        <p:nvSpPr>
          <p:cNvPr id="13" name="Прямоугольник 1"/>
          <p:cNvSpPr>
            <a:spLocks noChangeArrowheads="1"/>
          </p:cNvSpPr>
          <p:nvPr/>
        </p:nvSpPr>
        <p:spPr bwMode="auto">
          <a:xfrm>
            <a:off x="1912690" y="2636147"/>
            <a:ext cx="3229761" cy="857283"/>
          </a:xfrm>
          <a:prstGeom prst="rect">
            <a:avLst/>
          </a:prstGeom>
          <a:noFill/>
          <a:ln w="28575">
            <a:noFill/>
            <a:miter lim="800000"/>
            <a:headEnd/>
            <a:tailEnd/>
          </a:ln>
        </p:spPr>
        <p:txBody>
          <a:bodyPr vert="horz" wrap="square" lIns="18000" tIns="108000" rIns="180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z-Cyrl-UZ" altLang="ru-RU" b="1" i="0" u="none" strike="noStrike" cap="none" normalizeH="0" baseline="0" dirty="0">
                <a:ln>
                  <a:noFill/>
                </a:ln>
                <a:solidFill>
                  <a:srgbClr val="C00000"/>
                </a:solidFill>
                <a:effectLst/>
                <a:latin typeface="Arial" panose="020B0604020202020204" pitchFamily="34" charset="0"/>
                <a:cs typeface="Arial" panose="020B0604020202020204" pitchFamily="34" charset="0"/>
              </a:rPr>
              <a:t>42</a:t>
            </a:r>
            <a:r>
              <a:rPr kumimoji="0" lang="uz-Cyrl-UZ" altLang="ru-RU" b="0" i="0" u="none" strike="noStrike" cap="none" normalizeH="0" baseline="0" dirty="0">
                <a:ln>
                  <a:noFill/>
                </a:ln>
                <a:solidFill>
                  <a:srgbClr val="C00000"/>
                </a:solidFill>
                <a:effectLst/>
                <a:latin typeface="Arial" panose="020B0604020202020204" pitchFamily="34" charset="0"/>
                <a:cs typeface="Arial" panose="020B0604020202020204" pitchFamily="34" charset="0"/>
              </a:rPr>
              <a:t> </a:t>
            </a:r>
            <a:r>
              <a:rPr kumimoji="0" lang="uz-Cyrl-UZ" altLang="ru-RU" b="1" i="0" u="none" strike="noStrike" cap="none" normalizeH="0" baseline="0" dirty="0">
                <a:ln>
                  <a:noFill/>
                </a:ln>
                <a:solidFill>
                  <a:srgbClr val="C00000"/>
                </a:solidFill>
                <a:effectLst/>
                <a:latin typeface="Arial" panose="020B0604020202020204" pitchFamily="34" charset="0"/>
                <a:cs typeface="Arial" panose="020B0604020202020204" pitchFamily="34" charset="0"/>
              </a:rPr>
              <a:t>кун </a:t>
            </a:r>
            <a:r>
              <a:rPr kumimoji="0" lang="uz-Cyrl-UZ" altLang="ru-RU" b="0" i="0" u="none" strike="noStrike" cap="none" normalizeH="0" baseline="0" dirty="0" smtClean="0">
                <a:ln>
                  <a:noFill/>
                </a:ln>
                <a:solidFill>
                  <a:srgbClr val="0F243E"/>
                </a:solidFill>
                <a:effectLst/>
                <a:latin typeface="Arial" panose="020B0604020202020204" pitchFamily="34" charset="0"/>
                <a:cs typeface="Arial" panose="020B0604020202020204" pitchFamily="34" charset="0"/>
              </a:rPr>
              <a:t>олдин </a:t>
            </a:r>
            <a:br>
              <a:rPr kumimoji="0" lang="uz-Cyrl-UZ" altLang="ru-RU" b="0" i="0" u="none" strike="noStrike" cap="none" normalizeH="0" baseline="0" dirty="0" smtClean="0">
                <a:ln>
                  <a:noFill/>
                </a:ln>
                <a:solidFill>
                  <a:srgbClr val="0F243E"/>
                </a:solidFill>
                <a:effectLst/>
                <a:latin typeface="Arial" panose="020B0604020202020204" pitchFamily="34" charset="0"/>
                <a:cs typeface="Arial" panose="020B0604020202020204" pitchFamily="34" charset="0"/>
              </a:rPr>
            </a:br>
            <a:r>
              <a:rPr kumimoji="0" lang="uz-Cyrl-UZ" altLang="ru-RU" b="0" i="0" u="none" strike="noStrike" cap="none" normalizeH="0" baseline="0" dirty="0" smtClean="0">
                <a:ln>
                  <a:noFill/>
                </a:ln>
                <a:solidFill>
                  <a:srgbClr val="0F243E"/>
                </a:solidFill>
                <a:effectLst/>
                <a:latin typeface="Arial" panose="020B0604020202020204" pitchFamily="34" charset="0"/>
                <a:cs typeface="Arial" panose="020B0604020202020204" pitchFamily="34" charset="0"/>
              </a:rPr>
              <a:t>(рўйхатга</a:t>
            </a:r>
            <a:r>
              <a:rPr kumimoji="0" lang="uz-Cyrl-UZ" altLang="ru-RU" b="0" i="0" u="none" strike="noStrike" cap="none" normalizeH="0" dirty="0" smtClean="0">
                <a:ln>
                  <a:noFill/>
                </a:ln>
                <a:solidFill>
                  <a:srgbClr val="0F243E"/>
                </a:solidFill>
                <a:effectLst/>
                <a:latin typeface="Arial" panose="020B0604020202020204" pitchFamily="34" charset="0"/>
                <a:cs typeface="Arial" panose="020B0604020202020204" pitchFamily="34" charset="0"/>
              </a:rPr>
              <a:t> олиш муддатидан</a:t>
            </a:r>
            <a:r>
              <a:rPr kumimoji="0" lang="en-US" altLang="ru-RU" b="0" i="0" u="none" strike="noStrike" cap="none" normalizeH="0" dirty="0" smtClean="0">
                <a:ln>
                  <a:noFill/>
                </a:ln>
                <a:solidFill>
                  <a:srgbClr val="0F243E"/>
                </a:solidFill>
                <a:effectLst/>
                <a:latin typeface="Arial" panose="020B0604020202020204" pitchFamily="34" charset="0"/>
                <a:cs typeface="Arial" panose="020B0604020202020204" pitchFamily="34" charset="0"/>
              </a:rPr>
              <a:t> </a:t>
            </a:r>
            <a:r>
              <a:rPr kumimoji="0" lang="uz-Cyrl-UZ" altLang="ru-RU" b="0" i="0" u="none" strike="noStrike" cap="none" normalizeH="0" dirty="0" smtClean="0">
                <a:ln>
                  <a:noFill/>
                </a:ln>
                <a:solidFill>
                  <a:srgbClr val="0F243E"/>
                </a:solidFill>
                <a:effectLst/>
                <a:latin typeface="Arial" panose="020B0604020202020204" pitchFamily="34" charset="0"/>
                <a:cs typeface="Arial" panose="020B0604020202020204" pitchFamily="34" charset="0"/>
              </a:rPr>
              <a:t>         7 кун олдин</a:t>
            </a:r>
            <a:r>
              <a:rPr kumimoji="0" lang="uz-Cyrl-UZ" altLang="ru-RU" b="0" i="0" u="none" strike="noStrike" cap="none" normalizeH="0" baseline="0" dirty="0" smtClean="0">
                <a:ln>
                  <a:noFill/>
                </a:ln>
                <a:solidFill>
                  <a:srgbClr val="0F243E"/>
                </a:solidFill>
                <a:effectLst/>
                <a:latin typeface="Arial" panose="020B0604020202020204" pitchFamily="34" charset="0"/>
                <a:cs typeface="Arial" panose="020B0604020202020204" pitchFamily="34" charset="0"/>
              </a:rPr>
              <a:t>)</a:t>
            </a:r>
            <a:endParaRPr kumimoji="0" lang="ru-RU" altLang="ru-RU"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33" name="Стрелка: шеврон 28">
            <a:extLst>
              <a:ext uri="{FF2B5EF4-FFF2-40B4-BE49-F238E27FC236}">
                <a16:creationId xmlns="" xmlns:a16="http://schemas.microsoft.com/office/drawing/2014/main" id="{C2FD7F00-0F26-4190-8047-39ED0406F86A}"/>
              </a:ext>
            </a:extLst>
          </p:cNvPr>
          <p:cNvSpPr/>
          <p:nvPr/>
        </p:nvSpPr>
        <p:spPr>
          <a:xfrm>
            <a:off x="1585474" y="2628089"/>
            <a:ext cx="3833814" cy="946510"/>
          </a:xfrm>
          <a:prstGeom prst="chevron">
            <a:avLst>
              <a:gd name="adj" fmla="val 31489"/>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34" name="Стрелка: шеврон 28">
            <a:extLst>
              <a:ext uri="{FF2B5EF4-FFF2-40B4-BE49-F238E27FC236}">
                <a16:creationId xmlns="" xmlns:a16="http://schemas.microsoft.com/office/drawing/2014/main" id="{C2FD7F00-0F26-4190-8047-39ED0406F86A}"/>
              </a:ext>
            </a:extLst>
          </p:cNvPr>
          <p:cNvSpPr/>
          <p:nvPr/>
        </p:nvSpPr>
        <p:spPr>
          <a:xfrm>
            <a:off x="1585474" y="3730973"/>
            <a:ext cx="3833814" cy="946510"/>
          </a:xfrm>
          <a:prstGeom prst="chevron">
            <a:avLst>
              <a:gd name="adj" fmla="val 31489"/>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6128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2"/>
          <p:cNvSpPr txBox="1">
            <a:spLocks/>
          </p:cNvSpPr>
          <p:nvPr/>
        </p:nvSpPr>
        <p:spPr>
          <a:xfrm>
            <a:off x="444500" y="1280883"/>
            <a:ext cx="11285034" cy="155629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ru-RU" sz="2000" b="1" dirty="0">
                <a:latin typeface="Arial" panose="020B0604020202020204" pitchFamily="34" charset="0"/>
                <a:cs typeface="Arial" panose="020B0604020202020204" pitchFamily="34" charset="0"/>
              </a:rPr>
              <a:t> </a:t>
            </a:r>
            <a:r>
              <a:rPr lang="uz-Cyrl-UZ" sz="2400" b="1" dirty="0">
                <a:latin typeface="Arial" panose="020B0604020202020204" pitchFamily="34" charset="0"/>
                <a:cs typeface="Arial" panose="020B0604020202020204" pitchFamily="34" charset="0"/>
              </a:rPr>
              <a:t> </a:t>
            </a:r>
            <a:endParaRPr lang="ru-RU" sz="2400" b="1" dirty="0">
              <a:latin typeface="Arial" panose="020B0604020202020204" pitchFamily="34" charset="0"/>
              <a:cs typeface="Arial" panose="020B0604020202020204" pitchFamily="34" charset="0"/>
            </a:endParaRPr>
          </a:p>
        </p:txBody>
      </p:sp>
      <p:sp>
        <p:nvSpPr>
          <p:cNvPr id="11" name="Прямоугольник: скругленные верхние углы 10">
            <a:extLst>
              <a:ext uri="{FF2B5EF4-FFF2-40B4-BE49-F238E27FC236}">
                <a16:creationId xmlns="" xmlns:a16="http://schemas.microsoft.com/office/drawing/2014/main" id="{CC5EFCF6-CED4-423A-8CD9-A59FF41B03BC}"/>
              </a:ext>
            </a:extLst>
          </p:cNvPr>
          <p:cNvSpPr/>
          <p:nvPr/>
        </p:nvSpPr>
        <p:spPr>
          <a:xfrm>
            <a:off x="493578" y="1267974"/>
            <a:ext cx="11217544" cy="1559708"/>
          </a:xfrm>
          <a:prstGeom prst="round2SameRect">
            <a:avLst>
              <a:gd name="adj1" fmla="val 0"/>
              <a:gd name="adj2" fmla="val 23591"/>
            </a:avLst>
          </a:prstGeom>
          <a:gradFill>
            <a:gsLst>
              <a:gs pos="85000">
                <a:schemeClr val="bg1"/>
              </a:gs>
              <a:gs pos="0">
                <a:schemeClr val="bg1">
                  <a:lumMod val="95000"/>
                </a:schemeClr>
              </a:gs>
              <a:gs pos="100000">
                <a:schemeClr val="bg1">
                  <a:lumMod val="85000"/>
                </a:schemeClr>
              </a:gs>
            </a:gsLst>
            <a:lin ang="5400000" scaled="1"/>
          </a:gradFill>
          <a:ln>
            <a:noFill/>
          </a:ln>
          <a:effectLst>
            <a:outerShdw blurRad="25400" dist="12700" dir="2700000" algn="tl" rotWithShape="0">
              <a:prstClr val="black">
                <a:alpha val="40000"/>
              </a:prstClr>
            </a:outerShdw>
          </a:effectLst>
          <a:scene3d>
            <a:camera prst="orthographicFront"/>
            <a:lightRig rig="flat" dir="t"/>
          </a:scene3d>
          <a:sp3d prstMaterial="dkEdge">
            <a:bevelT w="8200" h="3810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37160" tIns="2219178" rIns="137160" bIns="1178170" numCol="1" spcCol="1270" anchor="b" anchorCtr="0">
            <a:noAutofit/>
          </a:bodyPr>
          <a:lstStyle/>
          <a:p>
            <a:pPr algn="ctr" defTabSz="1600200">
              <a:lnSpc>
                <a:spcPct val="90000"/>
              </a:lnSpc>
              <a:spcBef>
                <a:spcPct val="0"/>
              </a:spcBef>
              <a:spcAft>
                <a:spcPct val="35000"/>
              </a:spcAft>
            </a:pPr>
            <a:endParaRPr lang="en-US" smtClean="0">
              <a:solidFill>
                <a:srgbClr val="002060"/>
              </a:solidFill>
              <a:latin typeface="Montserrat" panose="00000500000000000000" pitchFamily="2" charset="-52"/>
              <a:cs typeface="Arial" panose="020B0604020202020204" pitchFamily="34" charset="0"/>
            </a:endParaRPr>
          </a:p>
          <a:p>
            <a:pPr algn="ctr" defTabSz="1600200">
              <a:lnSpc>
                <a:spcPct val="90000"/>
              </a:lnSpc>
              <a:spcBef>
                <a:spcPct val="0"/>
              </a:spcBef>
              <a:spcAft>
                <a:spcPct val="35000"/>
              </a:spcAft>
            </a:pPr>
            <a:endParaRPr lang="en-US" smtClean="0">
              <a:solidFill>
                <a:srgbClr val="002060"/>
              </a:solidFill>
              <a:latin typeface="Montserrat" panose="00000500000000000000" pitchFamily="2" charset="-52"/>
              <a:cs typeface="Arial" panose="020B0604020202020204" pitchFamily="34" charset="0"/>
            </a:endParaRPr>
          </a:p>
          <a:p>
            <a:pPr algn="ctr" defTabSz="1600200">
              <a:lnSpc>
                <a:spcPct val="90000"/>
              </a:lnSpc>
              <a:spcBef>
                <a:spcPct val="0"/>
              </a:spcBef>
              <a:spcAft>
                <a:spcPct val="35000"/>
              </a:spcAft>
            </a:pPr>
            <a:endParaRPr lang="en-US" smtClean="0">
              <a:solidFill>
                <a:srgbClr val="002060"/>
              </a:solidFill>
              <a:latin typeface="Montserrat" panose="00000500000000000000" pitchFamily="2" charset="-52"/>
              <a:cs typeface="Arial" panose="020B0604020202020204" pitchFamily="34" charset="0"/>
            </a:endParaRPr>
          </a:p>
          <a:p>
            <a:pPr algn="ctr" defTabSz="1600200">
              <a:lnSpc>
                <a:spcPct val="90000"/>
              </a:lnSpc>
              <a:spcBef>
                <a:spcPct val="0"/>
              </a:spcBef>
              <a:spcAft>
                <a:spcPct val="35000"/>
              </a:spcAft>
            </a:pPr>
            <a:endParaRPr lang="en-US" smtClean="0">
              <a:solidFill>
                <a:srgbClr val="002060"/>
              </a:solidFill>
              <a:latin typeface="Montserrat" panose="00000500000000000000" pitchFamily="2" charset="-52"/>
              <a:cs typeface="Arial" panose="020B0604020202020204" pitchFamily="34" charset="0"/>
            </a:endParaRPr>
          </a:p>
          <a:p>
            <a:pPr algn="ctr" defTabSz="1600200">
              <a:lnSpc>
                <a:spcPct val="90000"/>
              </a:lnSpc>
              <a:spcBef>
                <a:spcPct val="0"/>
              </a:spcBef>
              <a:spcAft>
                <a:spcPct val="35000"/>
              </a:spcAft>
            </a:pPr>
            <a:r>
              <a:rPr lang="en-US" smtClean="0">
                <a:solidFill>
                  <a:srgbClr val="002060"/>
                </a:solidFill>
                <a:latin typeface="Montserrat" panose="00000500000000000000" pitchFamily="2" charset="-52"/>
                <a:cs typeface="Arial" panose="020B0604020202020204" pitchFamily="34" charset="0"/>
              </a:rPr>
              <a:t/>
            </a:r>
            <a:br>
              <a:rPr lang="en-US" smtClean="0">
                <a:solidFill>
                  <a:srgbClr val="002060"/>
                </a:solidFill>
                <a:latin typeface="Montserrat" panose="00000500000000000000" pitchFamily="2" charset="-52"/>
                <a:cs typeface="Arial" panose="020B0604020202020204" pitchFamily="34" charset="0"/>
              </a:rPr>
            </a:br>
            <a:r>
              <a:rPr lang="en-US" smtClean="0">
                <a:solidFill>
                  <a:srgbClr val="002060"/>
                </a:solidFill>
                <a:latin typeface="Montserrat" panose="00000500000000000000" pitchFamily="2" charset="-52"/>
                <a:cs typeface="Arial" panose="020B0604020202020204" pitchFamily="34" charset="0"/>
              </a:rPr>
              <a:t/>
            </a:r>
            <a:br>
              <a:rPr lang="en-US" smtClean="0">
                <a:solidFill>
                  <a:srgbClr val="002060"/>
                </a:solidFill>
                <a:latin typeface="Montserrat" panose="00000500000000000000" pitchFamily="2" charset="-52"/>
                <a:cs typeface="Arial" panose="020B0604020202020204" pitchFamily="34" charset="0"/>
              </a:rPr>
            </a:br>
            <a:r>
              <a:rPr lang="en-US" smtClean="0">
                <a:solidFill>
                  <a:srgbClr val="002060"/>
                </a:solidFill>
                <a:latin typeface="Montserrat" panose="00000500000000000000" pitchFamily="2" charset="-52"/>
                <a:cs typeface="Arial" panose="020B0604020202020204" pitchFamily="34" charset="0"/>
              </a:rPr>
              <a:t/>
            </a:r>
            <a:br>
              <a:rPr lang="en-US" smtClean="0">
                <a:solidFill>
                  <a:srgbClr val="002060"/>
                </a:solidFill>
                <a:latin typeface="Montserrat" panose="00000500000000000000" pitchFamily="2" charset="-52"/>
                <a:cs typeface="Arial" panose="020B0604020202020204" pitchFamily="34" charset="0"/>
              </a:rPr>
            </a:br>
            <a:r>
              <a:rPr lang="en-US" smtClean="0">
                <a:solidFill>
                  <a:srgbClr val="002060"/>
                </a:solidFill>
                <a:latin typeface="Montserrat" panose="00000500000000000000" pitchFamily="2" charset="-52"/>
                <a:cs typeface="Arial" panose="020B0604020202020204" pitchFamily="34" charset="0"/>
              </a:rPr>
              <a:t/>
            </a:r>
            <a:br>
              <a:rPr lang="en-US" smtClean="0">
                <a:solidFill>
                  <a:srgbClr val="002060"/>
                </a:solidFill>
                <a:latin typeface="Montserrat" panose="00000500000000000000" pitchFamily="2" charset="-52"/>
                <a:cs typeface="Arial" panose="020B0604020202020204" pitchFamily="34" charset="0"/>
              </a:rPr>
            </a:br>
            <a:r>
              <a:rPr lang="en-US" smtClean="0">
                <a:solidFill>
                  <a:srgbClr val="002060"/>
                </a:solidFill>
                <a:latin typeface="Montserrat" panose="00000500000000000000" pitchFamily="2" charset="-52"/>
                <a:cs typeface="Arial" panose="020B0604020202020204" pitchFamily="34" charset="0"/>
              </a:rPr>
              <a:t/>
            </a:r>
            <a:br>
              <a:rPr lang="en-US" smtClean="0">
                <a:solidFill>
                  <a:srgbClr val="002060"/>
                </a:solidFill>
                <a:latin typeface="Montserrat" panose="00000500000000000000" pitchFamily="2" charset="-52"/>
                <a:cs typeface="Arial" panose="020B0604020202020204" pitchFamily="34" charset="0"/>
              </a:rPr>
            </a:br>
            <a:r>
              <a:rPr lang="en-US" smtClean="0">
                <a:solidFill>
                  <a:srgbClr val="002060"/>
                </a:solidFill>
                <a:latin typeface="Montserrat" panose="00000500000000000000" pitchFamily="2" charset="-52"/>
                <a:cs typeface="Arial" panose="020B0604020202020204" pitchFamily="34" charset="0"/>
              </a:rPr>
              <a:t/>
            </a:r>
            <a:br>
              <a:rPr lang="en-US" smtClean="0">
                <a:solidFill>
                  <a:srgbClr val="002060"/>
                </a:solidFill>
                <a:latin typeface="Montserrat" panose="00000500000000000000" pitchFamily="2" charset="-52"/>
                <a:cs typeface="Arial" panose="020B0604020202020204" pitchFamily="34" charset="0"/>
              </a:rPr>
            </a:br>
            <a:r>
              <a:rPr lang="en-US" smtClean="0">
                <a:solidFill>
                  <a:srgbClr val="002060"/>
                </a:solidFill>
                <a:latin typeface="Montserrat" panose="00000500000000000000" pitchFamily="2" charset="-52"/>
                <a:cs typeface="Arial" panose="020B0604020202020204" pitchFamily="34" charset="0"/>
              </a:rPr>
              <a:t/>
            </a:r>
            <a:br>
              <a:rPr lang="en-US" smtClean="0">
                <a:solidFill>
                  <a:srgbClr val="002060"/>
                </a:solidFill>
                <a:latin typeface="Montserrat" panose="00000500000000000000" pitchFamily="2" charset="-52"/>
                <a:cs typeface="Arial" panose="020B0604020202020204" pitchFamily="34" charset="0"/>
              </a:rPr>
            </a:br>
            <a:endParaRPr lang="ru-RU" dirty="0">
              <a:solidFill>
                <a:srgbClr val="002060"/>
              </a:solidFill>
              <a:latin typeface="Montserrat" panose="00000500000000000000" pitchFamily="2" charset="-52"/>
              <a:cs typeface="Arial" panose="020B0604020202020204" pitchFamily="34" charset="0"/>
            </a:endParaRPr>
          </a:p>
        </p:txBody>
      </p:sp>
      <p:sp>
        <p:nvSpPr>
          <p:cNvPr id="13" name="Полилиния: фигура 12">
            <a:extLst>
              <a:ext uri="{FF2B5EF4-FFF2-40B4-BE49-F238E27FC236}">
                <a16:creationId xmlns="" xmlns:a16="http://schemas.microsoft.com/office/drawing/2014/main" id="{E52BC3FF-9558-4012-9597-242008AEEC0F}"/>
              </a:ext>
            </a:extLst>
          </p:cNvPr>
          <p:cNvSpPr/>
          <p:nvPr/>
        </p:nvSpPr>
        <p:spPr>
          <a:xfrm>
            <a:off x="3078761" y="4272094"/>
            <a:ext cx="3011646" cy="2282303"/>
          </a:xfrm>
          <a:custGeom>
            <a:avLst/>
            <a:gdLst>
              <a:gd name="connsiteX0" fmla="*/ 0 w 2516076"/>
              <a:gd name="connsiteY0" fmla="*/ 0 h 2298440"/>
              <a:gd name="connsiteX1" fmla="*/ 2516076 w 2516076"/>
              <a:gd name="connsiteY1" fmla="*/ 0 h 2298440"/>
              <a:gd name="connsiteX2" fmla="*/ 2516076 w 2516076"/>
              <a:gd name="connsiteY2" fmla="*/ 2298440 h 2298440"/>
              <a:gd name="connsiteX3" fmla="*/ 0 w 2516076"/>
              <a:gd name="connsiteY3" fmla="*/ 2298440 h 2298440"/>
              <a:gd name="connsiteX4" fmla="*/ 0 w 2516076"/>
              <a:gd name="connsiteY4" fmla="*/ 0 h 2298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6076" h="2298440">
                <a:moveTo>
                  <a:pt x="0" y="0"/>
                </a:moveTo>
                <a:lnTo>
                  <a:pt x="2516076" y="0"/>
                </a:lnTo>
                <a:lnTo>
                  <a:pt x="2516076" y="2298440"/>
                </a:lnTo>
                <a:lnTo>
                  <a:pt x="0" y="2298440"/>
                </a:lnTo>
                <a:lnTo>
                  <a:pt x="0" y="0"/>
                </a:lnTo>
                <a:close/>
              </a:path>
            </a:pathLst>
          </a:custGeom>
          <a:gradFill>
            <a:gsLst>
              <a:gs pos="0">
                <a:schemeClr val="bg1"/>
              </a:gs>
              <a:gs pos="100000">
                <a:schemeClr val="bg1">
                  <a:lumMod val="95000"/>
                </a:schemeClr>
              </a:gs>
            </a:gsLst>
            <a:lin ang="2700000" scaled="0"/>
          </a:gradFill>
          <a:ln w="6350">
            <a:noFill/>
          </a:ln>
          <a:effectLst>
            <a:outerShdw blurRad="25400" sx="101000" sy="101000" algn="ctr" rotWithShape="0">
              <a:prstClr val="black">
                <a:alpha val="20000"/>
              </a:prstClr>
            </a:outerShdw>
          </a:effectLst>
          <a:scene3d>
            <a:camera prst="orthographicFront"/>
            <a:lightRig rig="flat" dir="t"/>
          </a:scene3d>
          <a:sp3d prstMaterial="dkEdge">
            <a:bevelT w="8200" h="38100"/>
          </a:sp3d>
        </p:spPr>
        <p:style>
          <a:lnRef idx="0">
            <a:schemeClr val="lt1">
              <a:hueOff val="0"/>
              <a:satOff val="0"/>
              <a:lumOff val="0"/>
              <a:alphaOff val="0"/>
            </a:schemeClr>
          </a:lnRef>
          <a:fillRef idx="2">
            <a:schemeClr val="accent1">
              <a:alpha val="70000"/>
              <a:hueOff val="0"/>
              <a:satOff val="0"/>
              <a:lumOff val="0"/>
              <a:alphaOff val="0"/>
            </a:schemeClr>
          </a:fillRef>
          <a:effectRef idx="1">
            <a:schemeClr val="accent1">
              <a:alpha val="70000"/>
              <a:hueOff val="0"/>
              <a:satOff val="0"/>
              <a:lumOff val="0"/>
              <a:alphaOff val="0"/>
            </a:schemeClr>
          </a:effectRef>
          <a:fontRef idx="minor">
            <a:schemeClr val="dk1"/>
          </a:fontRef>
        </p:style>
        <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uz-Cyrl-UZ" kern="1200" dirty="0">
                <a:solidFill>
                  <a:srgbClr val="002060"/>
                </a:solidFill>
                <a:latin typeface="Arial" panose="020B0604020202020204" pitchFamily="34" charset="0"/>
                <a:cs typeface="Arial" panose="020B0604020202020204" pitchFamily="34" charset="0"/>
              </a:rPr>
              <a:t>Ўзбекистон Республикасининг </a:t>
            </a:r>
            <a:r>
              <a:rPr lang="uz-Cyrl-UZ" b="1" kern="1200" dirty="0">
                <a:solidFill>
                  <a:srgbClr val="245A8C"/>
                </a:solidFill>
                <a:latin typeface="Arial" panose="020B0604020202020204" pitchFamily="34" charset="0"/>
                <a:cs typeface="Arial" panose="020B0604020202020204" pitchFamily="34" charset="0"/>
              </a:rPr>
              <a:t>“</a:t>
            </a:r>
            <a:r>
              <a:rPr lang="ru-RU" b="1" kern="1200" dirty="0">
                <a:solidFill>
                  <a:srgbClr val="245A8C"/>
                </a:solidFill>
                <a:latin typeface="Arial" panose="020B0604020202020204" pitchFamily="34" charset="0"/>
                <a:cs typeface="Arial" panose="020B0604020202020204" pitchFamily="34" charset="0"/>
              </a:rPr>
              <a:t>Референдум </a:t>
            </a:r>
            <a:r>
              <a:rPr lang="ru-RU" b="1" kern="1200" dirty="0" err="1">
                <a:solidFill>
                  <a:srgbClr val="245A8C"/>
                </a:solidFill>
                <a:latin typeface="Arial" panose="020B0604020202020204" pitchFamily="34" charset="0"/>
                <a:cs typeface="Arial" panose="020B0604020202020204" pitchFamily="34" charset="0"/>
              </a:rPr>
              <a:t>якунлари</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ҳамда</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давлат</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ҳокимияти</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ташкил</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этилишининг</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асосий</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принциплари</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тўғрисида</a:t>
            </a:r>
            <a:r>
              <a:rPr lang="uz-Cyrl-UZ" b="1" kern="1200" dirty="0">
                <a:solidFill>
                  <a:srgbClr val="245A8C"/>
                </a:solidFill>
                <a:latin typeface="Arial" panose="020B0604020202020204" pitchFamily="34" charset="0"/>
                <a:cs typeface="Arial" panose="020B0604020202020204" pitchFamily="34" charset="0"/>
              </a:rPr>
              <a:t>”</a:t>
            </a:r>
            <a:r>
              <a:rPr lang="uz-Cyrl-UZ" kern="1200" dirty="0">
                <a:solidFill>
                  <a:srgbClr val="002060"/>
                </a:solidFill>
                <a:latin typeface="Arial" panose="020B0604020202020204" pitchFamily="34" charset="0"/>
                <a:cs typeface="Arial" panose="020B0604020202020204" pitchFamily="34" charset="0"/>
              </a:rPr>
              <a:t>ги </a:t>
            </a:r>
            <a:r>
              <a:rPr lang="ru-RU" i="0" kern="1200" dirty="0" err="1">
                <a:solidFill>
                  <a:srgbClr val="002060"/>
                </a:solidFill>
                <a:latin typeface="Arial" panose="020B0604020202020204" pitchFamily="34" charset="0"/>
                <a:cs typeface="Arial" panose="020B0604020202020204" pitchFamily="34" charset="0"/>
              </a:rPr>
              <a:t>Конституциявий</a:t>
            </a:r>
            <a:r>
              <a:rPr lang="ru-RU" i="0" kern="1200" dirty="0">
                <a:solidFill>
                  <a:srgbClr val="002060"/>
                </a:solidFill>
                <a:latin typeface="Arial" panose="020B0604020202020204" pitchFamily="34" charset="0"/>
                <a:cs typeface="Arial" panose="020B0604020202020204" pitchFamily="34" charset="0"/>
              </a:rPr>
              <a:t> </a:t>
            </a:r>
            <a:r>
              <a:rPr lang="uz-Cyrl-UZ" i="0" kern="1200" dirty="0">
                <a:solidFill>
                  <a:srgbClr val="002060"/>
                </a:solidFill>
                <a:latin typeface="Arial" panose="020B0604020202020204" pitchFamily="34" charset="0"/>
                <a:cs typeface="Arial" panose="020B0604020202020204" pitchFamily="34" charset="0"/>
              </a:rPr>
              <a:t>қ</a:t>
            </a:r>
            <a:r>
              <a:rPr lang="ru-RU" i="0" kern="1200" dirty="0" err="1">
                <a:solidFill>
                  <a:srgbClr val="002060"/>
                </a:solidFill>
                <a:latin typeface="Arial" panose="020B0604020202020204" pitchFamily="34" charset="0"/>
                <a:cs typeface="Arial" panose="020B0604020202020204" pitchFamily="34" charset="0"/>
              </a:rPr>
              <a:t>онуни</a:t>
            </a:r>
            <a:r>
              <a:rPr lang="uz-Cyrl-UZ" b="1" kern="1200" dirty="0">
                <a:solidFill>
                  <a:srgbClr val="002060"/>
                </a:solidFill>
                <a:latin typeface="Arial" panose="020B0604020202020204" pitchFamily="34" charset="0"/>
                <a:cs typeface="Arial" panose="020B0604020202020204" pitchFamily="34" charset="0"/>
              </a:rPr>
              <a:t> </a:t>
            </a:r>
            <a:endParaRPr lang="ru-RU" b="1" kern="1200" dirty="0">
              <a:solidFill>
                <a:srgbClr val="002060"/>
              </a:solidFill>
              <a:latin typeface="Arial" panose="020B0604020202020204" pitchFamily="34" charset="0"/>
              <a:cs typeface="Arial" panose="020B0604020202020204" pitchFamily="34" charset="0"/>
            </a:endParaRPr>
          </a:p>
        </p:txBody>
      </p:sp>
      <p:sp>
        <p:nvSpPr>
          <p:cNvPr id="14" name="Полилиния: фигура 13">
            <a:extLst>
              <a:ext uri="{FF2B5EF4-FFF2-40B4-BE49-F238E27FC236}">
                <a16:creationId xmlns="" xmlns:a16="http://schemas.microsoft.com/office/drawing/2014/main" id="{42E830F0-778A-4A39-A0C5-872692223D20}"/>
              </a:ext>
            </a:extLst>
          </p:cNvPr>
          <p:cNvSpPr/>
          <p:nvPr/>
        </p:nvSpPr>
        <p:spPr>
          <a:xfrm>
            <a:off x="6487389" y="4265639"/>
            <a:ext cx="2537493" cy="2295212"/>
          </a:xfrm>
          <a:custGeom>
            <a:avLst/>
            <a:gdLst>
              <a:gd name="connsiteX0" fmla="*/ 0 w 2537493"/>
              <a:gd name="connsiteY0" fmla="*/ 0 h 2227081"/>
              <a:gd name="connsiteX1" fmla="*/ 2537493 w 2537493"/>
              <a:gd name="connsiteY1" fmla="*/ 0 h 2227081"/>
              <a:gd name="connsiteX2" fmla="*/ 2537493 w 2537493"/>
              <a:gd name="connsiteY2" fmla="*/ 2227081 h 2227081"/>
              <a:gd name="connsiteX3" fmla="*/ 0 w 2537493"/>
              <a:gd name="connsiteY3" fmla="*/ 2227081 h 2227081"/>
              <a:gd name="connsiteX4" fmla="*/ 0 w 2537493"/>
              <a:gd name="connsiteY4" fmla="*/ 0 h 2227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7493" h="2227081">
                <a:moveTo>
                  <a:pt x="0" y="0"/>
                </a:moveTo>
                <a:lnTo>
                  <a:pt x="2537493" y="0"/>
                </a:lnTo>
                <a:lnTo>
                  <a:pt x="2537493" y="2227081"/>
                </a:lnTo>
                <a:lnTo>
                  <a:pt x="0" y="2227081"/>
                </a:lnTo>
                <a:lnTo>
                  <a:pt x="0" y="0"/>
                </a:lnTo>
                <a:close/>
              </a:path>
            </a:pathLst>
          </a:custGeom>
          <a:gradFill>
            <a:gsLst>
              <a:gs pos="0">
                <a:schemeClr val="bg1"/>
              </a:gs>
              <a:gs pos="100000">
                <a:schemeClr val="bg1">
                  <a:lumMod val="95000"/>
                </a:schemeClr>
              </a:gs>
            </a:gsLst>
            <a:lin ang="2700000" scaled="0"/>
          </a:gradFill>
          <a:ln w="6350">
            <a:noFill/>
          </a:ln>
          <a:effectLst>
            <a:outerShdw blurRad="25400" sx="101000" sy="101000" algn="ctr" rotWithShape="0">
              <a:prstClr val="black">
                <a:alpha val="20000"/>
              </a:prstClr>
            </a:outerShdw>
          </a:effectLst>
          <a:scene3d>
            <a:camera prst="orthographicFront"/>
            <a:lightRig rig="flat" dir="t"/>
          </a:scene3d>
          <a:sp3d prstMaterial="dkEdge">
            <a:bevelT w="8200" h="38100"/>
          </a:sp3d>
        </p:spPr>
        <p:style>
          <a:lnRef idx="0">
            <a:schemeClr val="lt1">
              <a:hueOff val="0"/>
              <a:satOff val="0"/>
              <a:lumOff val="0"/>
              <a:alphaOff val="0"/>
            </a:schemeClr>
          </a:lnRef>
          <a:fillRef idx="2">
            <a:schemeClr val="accent1">
              <a:alpha val="70000"/>
              <a:hueOff val="0"/>
              <a:satOff val="0"/>
              <a:lumOff val="0"/>
              <a:alphaOff val="0"/>
            </a:schemeClr>
          </a:fillRef>
          <a:effectRef idx="1">
            <a:schemeClr val="accent1">
              <a:alpha val="70000"/>
              <a:hueOff val="0"/>
              <a:satOff val="0"/>
              <a:lumOff val="0"/>
              <a:alphaOff val="0"/>
            </a:schemeClr>
          </a:effectRef>
          <a:fontRef idx="minor">
            <a:schemeClr val="dk1"/>
          </a:fontRef>
        </p:style>
        <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uz-Cyrl-UZ" kern="1200" dirty="0">
                <a:solidFill>
                  <a:srgbClr val="002060"/>
                </a:solidFill>
                <a:latin typeface="Arial" panose="020B0604020202020204" pitchFamily="34" charset="0"/>
                <a:cs typeface="Arial" panose="020B0604020202020204" pitchFamily="34" charset="0"/>
              </a:rPr>
              <a:t>Ўзбекистон Республикасининг</a:t>
            </a:r>
            <a:br>
              <a:rPr lang="uz-Cyrl-UZ" kern="1200" dirty="0">
                <a:solidFill>
                  <a:srgbClr val="002060"/>
                </a:solidFill>
                <a:latin typeface="Arial" panose="020B0604020202020204" pitchFamily="34" charset="0"/>
                <a:cs typeface="Arial" panose="020B0604020202020204" pitchFamily="34" charset="0"/>
              </a:rPr>
            </a:br>
            <a:r>
              <a:rPr lang="uz-Cyrl-UZ" b="1" kern="1200" dirty="0">
                <a:solidFill>
                  <a:srgbClr val="245A8C"/>
                </a:solidFill>
                <a:latin typeface="Arial" panose="020B0604020202020204" pitchFamily="34" charset="0"/>
                <a:cs typeface="Arial" panose="020B0604020202020204" pitchFamily="34" charset="0"/>
              </a:rPr>
              <a:t>“</a:t>
            </a:r>
            <a:r>
              <a:rPr lang="ru-RU" b="1" kern="1200" dirty="0">
                <a:solidFill>
                  <a:srgbClr val="245A8C"/>
                </a:solidFill>
                <a:latin typeface="Arial" panose="020B0604020202020204" pitchFamily="34" charset="0"/>
                <a:cs typeface="Arial" panose="020B0604020202020204" pitchFamily="34" charset="0"/>
              </a:rPr>
              <a:t>Сиёсий </a:t>
            </a:r>
            <a:r>
              <a:rPr lang="ru-RU" b="1" kern="1200" dirty="0" err="1">
                <a:solidFill>
                  <a:srgbClr val="245A8C"/>
                </a:solidFill>
                <a:latin typeface="Arial" panose="020B0604020202020204" pitchFamily="34" charset="0"/>
                <a:cs typeface="Arial" panose="020B0604020202020204" pitchFamily="34" charset="0"/>
              </a:rPr>
              <a:t>партияларни</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молиялаштириш</a:t>
            </a:r>
            <a:r>
              <a:rPr lang="ru-RU" b="1" kern="1200" dirty="0">
                <a:solidFill>
                  <a:srgbClr val="245A8C"/>
                </a:solidFill>
                <a:latin typeface="Arial" panose="020B0604020202020204" pitchFamily="34" charset="0"/>
                <a:cs typeface="Arial" panose="020B0604020202020204" pitchFamily="34" charset="0"/>
              </a:rPr>
              <a:t> </a:t>
            </a:r>
            <a:r>
              <a:rPr lang="ru-RU" b="1" kern="1200" dirty="0" err="1">
                <a:solidFill>
                  <a:srgbClr val="245A8C"/>
                </a:solidFill>
                <a:latin typeface="Arial" panose="020B0604020202020204" pitchFamily="34" charset="0"/>
                <a:cs typeface="Arial" panose="020B0604020202020204" pitchFamily="34" charset="0"/>
              </a:rPr>
              <a:t>тўғрисид</a:t>
            </a:r>
            <a:r>
              <a:rPr lang="uz-Cyrl-UZ" b="1" dirty="0">
                <a:solidFill>
                  <a:srgbClr val="245A8C"/>
                </a:solidFill>
                <a:latin typeface="Arial" panose="020B0604020202020204" pitchFamily="34" charset="0"/>
                <a:cs typeface="Arial" panose="020B0604020202020204" pitchFamily="34" charset="0"/>
              </a:rPr>
              <a:t>а</a:t>
            </a:r>
            <a:r>
              <a:rPr lang="uz-Cyrl-UZ" b="1" kern="1200" dirty="0">
                <a:solidFill>
                  <a:srgbClr val="245A8C"/>
                </a:solidFill>
                <a:latin typeface="Arial" panose="020B0604020202020204" pitchFamily="34" charset="0"/>
                <a:cs typeface="Arial" panose="020B0604020202020204" pitchFamily="34" charset="0"/>
              </a:rPr>
              <a:t>”</a:t>
            </a:r>
            <a:r>
              <a:rPr lang="uz-Cyrl-UZ" kern="1200" dirty="0">
                <a:solidFill>
                  <a:srgbClr val="002060"/>
                </a:solidFill>
                <a:latin typeface="Arial" panose="020B0604020202020204" pitchFamily="34" charset="0"/>
                <a:cs typeface="Arial" panose="020B0604020202020204" pitchFamily="34" charset="0"/>
              </a:rPr>
              <a:t>ги қонуни </a:t>
            </a:r>
            <a:endParaRPr lang="ru-RU" kern="1200" dirty="0">
              <a:solidFill>
                <a:srgbClr val="002060"/>
              </a:solidFill>
              <a:latin typeface="Arial" panose="020B0604020202020204" pitchFamily="34" charset="0"/>
              <a:cs typeface="Arial" panose="020B0604020202020204" pitchFamily="34" charset="0"/>
            </a:endParaRPr>
          </a:p>
        </p:txBody>
      </p:sp>
      <p:grpSp>
        <p:nvGrpSpPr>
          <p:cNvPr id="21" name="Группа 20">
            <a:extLst>
              <a:ext uri="{FF2B5EF4-FFF2-40B4-BE49-F238E27FC236}">
                <a16:creationId xmlns="" xmlns:a16="http://schemas.microsoft.com/office/drawing/2014/main" id="{70A2ADA8-F4D2-4018-A9E0-2B12892049FC}"/>
              </a:ext>
            </a:extLst>
          </p:cNvPr>
          <p:cNvGrpSpPr/>
          <p:nvPr/>
        </p:nvGrpSpPr>
        <p:grpSpPr>
          <a:xfrm>
            <a:off x="1212110" y="2900403"/>
            <a:ext cx="656266" cy="1358783"/>
            <a:chOff x="1212110" y="2832271"/>
            <a:chExt cx="656266" cy="1358783"/>
          </a:xfrm>
          <a:solidFill>
            <a:schemeClr val="accent1">
              <a:lumMod val="20000"/>
              <a:lumOff val="80000"/>
            </a:schemeClr>
          </a:solidFill>
        </p:grpSpPr>
        <p:sp>
          <p:nvSpPr>
            <p:cNvPr id="16" name="Стрелка: шеврон 15">
              <a:extLst>
                <a:ext uri="{FF2B5EF4-FFF2-40B4-BE49-F238E27FC236}">
                  <a16:creationId xmlns="" xmlns:a16="http://schemas.microsoft.com/office/drawing/2014/main" id="{2495F502-38DA-4A8F-93B4-206A9EE21562}"/>
                </a:ext>
              </a:extLst>
            </p:cNvPr>
            <p:cNvSpPr/>
            <p:nvPr/>
          </p:nvSpPr>
          <p:spPr>
            <a:xfrm rot="5400000">
              <a:off x="1366834" y="3695862"/>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17" name="Стрелка: шеврон 16">
              <a:extLst>
                <a:ext uri="{FF2B5EF4-FFF2-40B4-BE49-F238E27FC236}">
                  <a16:creationId xmlns="" xmlns:a16="http://schemas.microsoft.com/office/drawing/2014/main" id="{9FDF20FA-BA83-4E02-BFB5-C31CA767BBC8}"/>
                </a:ext>
              </a:extLst>
            </p:cNvPr>
            <p:cNvSpPr/>
            <p:nvPr/>
          </p:nvSpPr>
          <p:spPr>
            <a:xfrm rot="5400000">
              <a:off x="1366834" y="3441284"/>
              <a:ext cx="340468" cy="64991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18" name="Стрелка: шеврон 17">
              <a:extLst>
                <a:ext uri="{FF2B5EF4-FFF2-40B4-BE49-F238E27FC236}">
                  <a16:creationId xmlns="" xmlns:a16="http://schemas.microsoft.com/office/drawing/2014/main" id="{C8FE53D4-FEA6-4DE4-B778-F93FC6459C1F}"/>
                </a:ext>
              </a:extLst>
            </p:cNvPr>
            <p:cNvSpPr/>
            <p:nvPr/>
          </p:nvSpPr>
          <p:spPr>
            <a:xfrm rot="5400000">
              <a:off x="1373184" y="3186705"/>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19" name="Стрелка: шеврон 18">
              <a:extLst>
                <a:ext uri="{FF2B5EF4-FFF2-40B4-BE49-F238E27FC236}">
                  <a16:creationId xmlns="" xmlns:a16="http://schemas.microsoft.com/office/drawing/2014/main" id="{2178B5DB-E389-4975-BFD4-25000BAAAA1D}"/>
                </a:ext>
              </a:extLst>
            </p:cNvPr>
            <p:cNvSpPr/>
            <p:nvPr/>
          </p:nvSpPr>
          <p:spPr>
            <a:xfrm rot="5400000">
              <a:off x="1373184" y="2932126"/>
              <a:ext cx="340468" cy="64991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20" name="Стрелка: шеврон 19">
              <a:extLst>
                <a:ext uri="{FF2B5EF4-FFF2-40B4-BE49-F238E27FC236}">
                  <a16:creationId xmlns="" xmlns:a16="http://schemas.microsoft.com/office/drawing/2014/main" id="{C977574B-6313-4E93-B33A-3D409AA15DEC}"/>
                </a:ext>
              </a:extLst>
            </p:cNvPr>
            <p:cNvSpPr/>
            <p:nvPr/>
          </p:nvSpPr>
          <p:spPr>
            <a:xfrm rot="5400000">
              <a:off x="1366834" y="2677547"/>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grpSp>
      <p:grpSp>
        <p:nvGrpSpPr>
          <p:cNvPr id="22" name="Группа 21">
            <a:extLst>
              <a:ext uri="{FF2B5EF4-FFF2-40B4-BE49-F238E27FC236}">
                <a16:creationId xmlns="" xmlns:a16="http://schemas.microsoft.com/office/drawing/2014/main" id="{66DF7E9B-C13E-4938-83DE-4F05A76FD031}"/>
              </a:ext>
            </a:extLst>
          </p:cNvPr>
          <p:cNvGrpSpPr/>
          <p:nvPr/>
        </p:nvGrpSpPr>
        <p:grpSpPr>
          <a:xfrm>
            <a:off x="4260520" y="2900403"/>
            <a:ext cx="656266" cy="1358783"/>
            <a:chOff x="1212110" y="2832271"/>
            <a:chExt cx="656266" cy="1358783"/>
          </a:xfrm>
          <a:solidFill>
            <a:schemeClr val="accent1">
              <a:lumMod val="20000"/>
              <a:lumOff val="80000"/>
            </a:schemeClr>
          </a:solidFill>
        </p:grpSpPr>
        <p:sp>
          <p:nvSpPr>
            <p:cNvPr id="23" name="Стрелка: шеврон 22">
              <a:extLst>
                <a:ext uri="{FF2B5EF4-FFF2-40B4-BE49-F238E27FC236}">
                  <a16:creationId xmlns="" xmlns:a16="http://schemas.microsoft.com/office/drawing/2014/main" id="{F42D13CA-8496-4B25-90BB-6041F7B54F36}"/>
                </a:ext>
              </a:extLst>
            </p:cNvPr>
            <p:cNvSpPr/>
            <p:nvPr/>
          </p:nvSpPr>
          <p:spPr>
            <a:xfrm rot="5400000">
              <a:off x="1366834" y="3695862"/>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24" name="Стрелка: шеврон 23">
              <a:extLst>
                <a:ext uri="{FF2B5EF4-FFF2-40B4-BE49-F238E27FC236}">
                  <a16:creationId xmlns="" xmlns:a16="http://schemas.microsoft.com/office/drawing/2014/main" id="{26FBF5A6-6AC5-47E2-B2F5-C8595E4D040C}"/>
                </a:ext>
              </a:extLst>
            </p:cNvPr>
            <p:cNvSpPr/>
            <p:nvPr/>
          </p:nvSpPr>
          <p:spPr>
            <a:xfrm rot="5400000">
              <a:off x="1366834" y="3441284"/>
              <a:ext cx="340468" cy="64991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25" name="Стрелка: шеврон 24">
              <a:extLst>
                <a:ext uri="{FF2B5EF4-FFF2-40B4-BE49-F238E27FC236}">
                  <a16:creationId xmlns="" xmlns:a16="http://schemas.microsoft.com/office/drawing/2014/main" id="{9363B108-E744-45F6-95F9-4A260190EEDA}"/>
                </a:ext>
              </a:extLst>
            </p:cNvPr>
            <p:cNvSpPr/>
            <p:nvPr/>
          </p:nvSpPr>
          <p:spPr>
            <a:xfrm rot="5400000">
              <a:off x="1373184" y="3186705"/>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26" name="Стрелка: шеврон 25">
              <a:extLst>
                <a:ext uri="{FF2B5EF4-FFF2-40B4-BE49-F238E27FC236}">
                  <a16:creationId xmlns="" xmlns:a16="http://schemas.microsoft.com/office/drawing/2014/main" id="{B08EBE40-6511-4105-9616-2DD68D2BAD74}"/>
                </a:ext>
              </a:extLst>
            </p:cNvPr>
            <p:cNvSpPr/>
            <p:nvPr/>
          </p:nvSpPr>
          <p:spPr>
            <a:xfrm rot="5400000">
              <a:off x="1373184" y="2932126"/>
              <a:ext cx="340468" cy="64991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27" name="Стрелка: шеврон 26">
              <a:extLst>
                <a:ext uri="{FF2B5EF4-FFF2-40B4-BE49-F238E27FC236}">
                  <a16:creationId xmlns="" xmlns:a16="http://schemas.microsoft.com/office/drawing/2014/main" id="{EDE24CBC-EF06-4544-9728-43E52EC9C5EB}"/>
                </a:ext>
              </a:extLst>
            </p:cNvPr>
            <p:cNvSpPr/>
            <p:nvPr/>
          </p:nvSpPr>
          <p:spPr>
            <a:xfrm rot="5400000">
              <a:off x="1366834" y="2677547"/>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dirty="0">
                <a:solidFill>
                  <a:schemeClr val="tx1"/>
                </a:solidFill>
                <a:latin typeface="Arial" panose="020B0604020202020204" pitchFamily="34" charset="0"/>
                <a:cs typeface="Arial" panose="020B0604020202020204" pitchFamily="34" charset="0"/>
              </a:endParaRPr>
            </a:p>
          </p:txBody>
        </p:sp>
      </p:grpSp>
      <p:grpSp>
        <p:nvGrpSpPr>
          <p:cNvPr id="28" name="Группа 27">
            <a:extLst>
              <a:ext uri="{FF2B5EF4-FFF2-40B4-BE49-F238E27FC236}">
                <a16:creationId xmlns="" xmlns:a16="http://schemas.microsoft.com/office/drawing/2014/main" id="{F4F07366-4D21-4C34-9A4C-B777AA2A5B1E}"/>
              </a:ext>
            </a:extLst>
          </p:cNvPr>
          <p:cNvGrpSpPr/>
          <p:nvPr/>
        </p:nvGrpSpPr>
        <p:grpSpPr>
          <a:xfrm>
            <a:off x="7433800" y="2900403"/>
            <a:ext cx="656266" cy="1358783"/>
            <a:chOff x="1212110" y="2832271"/>
            <a:chExt cx="656266" cy="1358783"/>
          </a:xfrm>
          <a:solidFill>
            <a:schemeClr val="accent1">
              <a:lumMod val="20000"/>
              <a:lumOff val="80000"/>
            </a:schemeClr>
          </a:solidFill>
        </p:grpSpPr>
        <p:sp>
          <p:nvSpPr>
            <p:cNvPr id="29" name="Стрелка: шеврон 28">
              <a:extLst>
                <a:ext uri="{FF2B5EF4-FFF2-40B4-BE49-F238E27FC236}">
                  <a16:creationId xmlns="" xmlns:a16="http://schemas.microsoft.com/office/drawing/2014/main" id="{2E9CEFAD-8B06-4D13-A93B-B5D46DB0EE66}"/>
                </a:ext>
              </a:extLst>
            </p:cNvPr>
            <p:cNvSpPr/>
            <p:nvPr/>
          </p:nvSpPr>
          <p:spPr>
            <a:xfrm rot="5400000">
              <a:off x="1366834" y="3695862"/>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30" name="Стрелка: шеврон 29">
              <a:extLst>
                <a:ext uri="{FF2B5EF4-FFF2-40B4-BE49-F238E27FC236}">
                  <a16:creationId xmlns="" xmlns:a16="http://schemas.microsoft.com/office/drawing/2014/main" id="{38257FFB-531A-42E0-8A0C-73363DAF29DE}"/>
                </a:ext>
              </a:extLst>
            </p:cNvPr>
            <p:cNvSpPr/>
            <p:nvPr/>
          </p:nvSpPr>
          <p:spPr>
            <a:xfrm rot="5400000">
              <a:off x="1366834" y="3441284"/>
              <a:ext cx="340468" cy="64991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31" name="Стрелка: шеврон 30">
              <a:extLst>
                <a:ext uri="{FF2B5EF4-FFF2-40B4-BE49-F238E27FC236}">
                  <a16:creationId xmlns="" xmlns:a16="http://schemas.microsoft.com/office/drawing/2014/main" id="{D458E62D-7C32-4578-81F1-4A01F210C42E}"/>
                </a:ext>
              </a:extLst>
            </p:cNvPr>
            <p:cNvSpPr/>
            <p:nvPr/>
          </p:nvSpPr>
          <p:spPr>
            <a:xfrm rot="5400000">
              <a:off x="1373184" y="3186705"/>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32" name="Стрелка: шеврон 31">
              <a:extLst>
                <a:ext uri="{FF2B5EF4-FFF2-40B4-BE49-F238E27FC236}">
                  <a16:creationId xmlns="" xmlns:a16="http://schemas.microsoft.com/office/drawing/2014/main" id="{39D705E7-50C3-42DE-9DD7-C11DEB359563}"/>
                </a:ext>
              </a:extLst>
            </p:cNvPr>
            <p:cNvSpPr/>
            <p:nvPr/>
          </p:nvSpPr>
          <p:spPr>
            <a:xfrm rot="5400000">
              <a:off x="1373184" y="2932126"/>
              <a:ext cx="340468" cy="64991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33" name="Стрелка: шеврон 32">
              <a:extLst>
                <a:ext uri="{FF2B5EF4-FFF2-40B4-BE49-F238E27FC236}">
                  <a16:creationId xmlns="" xmlns:a16="http://schemas.microsoft.com/office/drawing/2014/main" id="{BDDF14BD-9E04-4848-8387-5948E6905621}"/>
                </a:ext>
              </a:extLst>
            </p:cNvPr>
            <p:cNvSpPr/>
            <p:nvPr/>
          </p:nvSpPr>
          <p:spPr>
            <a:xfrm rot="5400000">
              <a:off x="1366834" y="2677547"/>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dirty="0">
                <a:solidFill>
                  <a:schemeClr val="tx1"/>
                </a:solidFill>
                <a:latin typeface="Arial" panose="020B0604020202020204" pitchFamily="34" charset="0"/>
                <a:cs typeface="Arial" panose="020B0604020202020204" pitchFamily="34" charset="0"/>
              </a:endParaRPr>
            </a:p>
          </p:txBody>
        </p:sp>
      </p:grpSp>
      <p:grpSp>
        <p:nvGrpSpPr>
          <p:cNvPr id="34" name="Группа 33">
            <a:extLst>
              <a:ext uri="{FF2B5EF4-FFF2-40B4-BE49-F238E27FC236}">
                <a16:creationId xmlns="" xmlns:a16="http://schemas.microsoft.com/office/drawing/2014/main" id="{1391EB6A-15F2-4B33-9273-14EE68649E9A}"/>
              </a:ext>
            </a:extLst>
          </p:cNvPr>
          <p:cNvGrpSpPr/>
          <p:nvPr/>
        </p:nvGrpSpPr>
        <p:grpSpPr>
          <a:xfrm>
            <a:off x="10237868" y="2900403"/>
            <a:ext cx="656266" cy="1358783"/>
            <a:chOff x="1212110" y="2832271"/>
            <a:chExt cx="656266" cy="1358783"/>
          </a:xfrm>
          <a:solidFill>
            <a:schemeClr val="accent1">
              <a:lumMod val="20000"/>
              <a:lumOff val="80000"/>
            </a:schemeClr>
          </a:solidFill>
        </p:grpSpPr>
        <p:sp>
          <p:nvSpPr>
            <p:cNvPr id="35" name="Стрелка: шеврон 34">
              <a:extLst>
                <a:ext uri="{FF2B5EF4-FFF2-40B4-BE49-F238E27FC236}">
                  <a16:creationId xmlns="" xmlns:a16="http://schemas.microsoft.com/office/drawing/2014/main" id="{8282AC37-CE7C-4AF2-AF9C-BD4452F3638E}"/>
                </a:ext>
              </a:extLst>
            </p:cNvPr>
            <p:cNvSpPr/>
            <p:nvPr/>
          </p:nvSpPr>
          <p:spPr>
            <a:xfrm rot="5400000">
              <a:off x="1366834" y="3695862"/>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36" name="Стрелка: шеврон 35">
              <a:extLst>
                <a:ext uri="{FF2B5EF4-FFF2-40B4-BE49-F238E27FC236}">
                  <a16:creationId xmlns="" xmlns:a16="http://schemas.microsoft.com/office/drawing/2014/main" id="{3EFF1E47-2F5A-423C-9ABC-257BC840DAF7}"/>
                </a:ext>
              </a:extLst>
            </p:cNvPr>
            <p:cNvSpPr/>
            <p:nvPr/>
          </p:nvSpPr>
          <p:spPr>
            <a:xfrm rot="5400000">
              <a:off x="1366834" y="3441284"/>
              <a:ext cx="340468" cy="64991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37" name="Стрелка: шеврон 36">
              <a:extLst>
                <a:ext uri="{FF2B5EF4-FFF2-40B4-BE49-F238E27FC236}">
                  <a16:creationId xmlns="" xmlns:a16="http://schemas.microsoft.com/office/drawing/2014/main" id="{3AA257C5-8282-42D9-BC5B-4C1409A3C9ED}"/>
                </a:ext>
              </a:extLst>
            </p:cNvPr>
            <p:cNvSpPr/>
            <p:nvPr/>
          </p:nvSpPr>
          <p:spPr>
            <a:xfrm rot="5400000">
              <a:off x="1373184" y="3186705"/>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38" name="Стрелка: шеврон 37">
              <a:extLst>
                <a:ext uri="{FF2B5EF4-FFF2-40B4-BE49-F238E27FC236}">
                  <a16:creationId xmlns="" xmlns:a16="http://schemas.microsoft.com/office/drawing/2014/main" id="{59BFCD3F-F071-4597-B1A6-32B3206C9D7C}"/>
                </a:ext>
              </a:extLst>
            </p:cNvPr>
            <p:cNvSpPr/>
            <p:nvPr/>
          </p:nvSpPr>
          <p:spPr>
            <a:xfrm rot="5400000">
              <a:off x="1373184" y="2932126"/>
              <a:ext cx="340468" cy="64991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39" name="Стрелка: шеврон 38">
              <a:extLst>
                <a:ext uri="{FF2B5EF4-FFF2-40B4-BE49-F238E27FC236}">
                  <a16:creationId xmlns="" xmlns:a16="http://schemas.microsoft.com/office/drawing/2014/main" id="{3E8D731D-1680-4242-AFAD-82D15039E4C4}"/>
                </a:ext>
              </a:extLst>
            </p:cNvPr>
            <p:cNvSpPr/>
            <p:nvPr/>
          </p:nvSpPr>
          <p:spPr>
            <a:xfrm rot="5400000">
              <a:off x="1366834" y="2677547"/>
              <a:ext cx="340468" cy="649916"/>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grpSp>
      <p:sp>
        <p:nvSpPr>
          <p:cNvPr id="12" name="Полилиния: фигура 11">
            <a:extLst>
              <a:ext uri="{FF2B5EF4-FFF2-40B4-BE49-F238E27FC236}">
                <a16:creationId xmlns="" xmlns:a16="http://schemas.microsoft.com/office/drawing/2014/main" id="{F86B7F2D-9C34-4CCF-AE8F-5BF8B102C33B}"/>
              </a:ext>
            </a:extLst>
          </p:cNvPr>
          <p:cNvSpPr/>
          <p:nvPr/>
        </p:nvSpPr>
        <p:spPr>
          <a:xfrm>
            <a:off x="396107" y="4272094"/>
            <a:ext cx="2281922" cy="2282303"/>
          </a:xfrm>
          <a:custGeom>
            <a:avLst/>
            <a:gdLst>
              <a:gd name="connsiteX0" fmla="*/ 0 w 2618406"/>
              <a:gd name="connsiteY0" fmla="*/ 0 h 2282303"/>
              <a:gd name="connsiteX1" fmla="*/ 2618406 w 2618406"/>
              <a:gd name="connsiteY1" fmla="*/ 0 h 2282303"/>
              <a:gd name="connsiteX2" fmla="*/ 2618406 w 2618406"/>
              <a:gd name="connsiteY2" fmla="*/ 2282303 h 2282303"/>
              <a:gd name="connsiteX3" fmla="*/ 0 w 2618406"/>
              <a:gd name="connsiteY3" fmla="*/ 2282303 h 2282303"/>
              <a:gd name="connsiteX4" fmla="*/ 0 w 2618406"/>
              <a:gd name="connsiteY4" fmla="*/ 0 h 2282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406" h="2282303">
                <a:moveTo>
                  <a:pt x="0" y="0"/>
                </a:moveTo>
                <a:lnTo>
                  <a:pt x="2618406" y="0"/>
                </a:lnTo>
                <a:lnTo>
                  <a:pt x="2618406" y="2282303"/>
                </a:lnTo>
                <a:lnTo>
                  <a:pt x="0" y="2282303"/>
                </a:lnTo>
                <a:lnTo>
                  <a:pt x="0" y="0"/>
                </a:lnTo>
                <a:close/>
              </a:path>
            </a:pathLst>
          </a:custGeom>
          <a:gradFill>
            <a:gsLst>
              <a:gs pos="0">
                <a:schemeClr val="bg1"/>
              </a:gs>
              <a:gs pos="100000">
                <a:schemeClr val="bg1">
                  <a:lumMod val="95000"/>
                </a:schemeClr>
              </a:gs>
            </a:gsLst>
            <a:lin ang="2700000" scaled="0"/>
          </a:gradFill>
          <a:ln w="6350">
            <a:noFill/>
          </a:ln>
          <a:effectLst>
            <a:outerShdw blurRad="25400" sx="101000" sy="101000" algn="ctr" rotWithShape="0">
              <a:prstClr val="black">
                <a:alpha val="20000"/>
              </a:prstClr>
            </a:outerShdw>
          </a:effectLst>
          <a:scene3d>
            <a:camera prst="orthographicFront"/>
            <a:lightRig rig="flat" dir="t"/>
          </a:scene3d>
          <a:sp3d prstMaterial="dkEdge">
            <a:bevelT w="8200" h="38100"/>
          </a:sp3d>
        </p:spPr>
        <p:style>
          <a:lnRef idx="0">
            <a:schemeClr val="lt1">
              <a:hueOff val="0"/>
              <a:satOff val="0"/>
              <a:lumOff val="0"/>
              <a:alphaOff val="0"/>
            </a:schemeClr>
          </a:lnRef>
          <a:fillRef idx="2">
            <a:schemeClr val="accent1">
              <a:alpha val="70000"/>
              <a:hueOff val="0"/>
              <a:satOff val="0"/>
              <a:lumOff val="0"/>
              <a:alphaOff val="0"/>
            </a:schemeClr>
          </a:fillRef>
          <a:effectRef idx="1">
            <a:schemeClr val="accent1">
              <a:alpha val="70000"/>
              <a:hueOff val="0"/>
              <a:satOff val="0"/>
              <a:lumOff val="0"/>
              <a:alphaOff val="0"/>
            </a:schemeClr>
          </a:effectRef>
          <a:fontRef idx="minor">
            <a:schemeClr val="dk1"/>
          </a:fontRef>
        </p:style>
        <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uz-Cyrl-UZ" b="1" kern="1200" dirty="0">
                <a:solidFill>
                  <a:srgbClr val="245A8C"/>
                </a:solidFill>
                <a:latin typeface="Arial" panose="020B0604020202020204" pitchFamily="34" charset="0"/>
                <a:cs typeface="Arial" panose="020B0604020202020204" pitchFamily="34" charset="0"/>
              </a:rPr>
              <a:t>Ўзбекистон Республикасининг Конституцияси</a:t>
            </a:r>
            <a:endParaRPr lang="ru-RU" b="1" kern="1200" dirty="0">
              <a:solidFill>
                <a:srgbClr val="245A8C"/>
              </a:solidFill>
              <a:latin typeface="Arial" panose="020B0604020202020204" pitchFamily="34" charset="0"/>
              <a:cs typeface="Arial" panose="020B0604020202020204" pitchFamily="34" charset="0"/>
            </a:endParaRPr>
          </a:p>
        </p:txBody>
      </p:sp>
      <p:sp>
        <p:nvSpPr>
          <p:cNvPr id="2" name="Прямоугольник 1"/>
          <p:cNvSpPr/>
          <p:nvPr/>
        </p:nvSpPr>
        <p:spPr>
          <a:xfrm>
            <a:off x="493578" y="1405071"/>
            <a:ext cx="11217544" cy="1200329"/>
          </a:xfrm>
          <a:prstGeom prst="rect">
            <a:avLst/>
          </a:prstGeom>
        </p:spPr>
        <p:txBody>
          <a:bodyPr wrap="square">
            <a:spAutoFit/>
          </a:bodyPr>
          <a:lstStyle/>
          <a:p>
            <a:pPr algn="ctr" defTabSz="1600200">
              <a:spcBef>
                <a:spcPct val="0"/>
              </a:spcBef>
              <a:spcAft>
                <a:spcPct val="35000"/>
              </a:spcAft>
            </a:pPr>
            <a:r>
              <a:rPr lang="uz-Cyrl-UZ" dirty="0">
                <a:solidFill>
                  <a:srgbClr val="002060"/>
                </a:solidFill>
                <a:latin typeface="Arial" panose="020B0604020202020204" pitchFamily="34" charset="0"/>
                <a:cs typeface="Arial" panose="020B0604020202020204" pitchFamily="34" charset="0"/>
              </a:rPr>
              <a:t>Ўзбекистон Республикасининг 2021 йил 8 февралдаги </a:t>
            </a:r>
            <a:br>
              <a:rPr lang="uz-Cyrl-UZ" dirty="0">
                <a:solidFill>
                  <a:srgbClr val="002060"/>
                </a:solidFill>
                <a:latin typeface="Arial" panose="020B0604020202020204" pitchFamily="34" charset="0"/>
                <a:cs typeface="Arial" panose="020B0604020202020204" pitchFamily="34" charset="0"/>
              </a:rPr>
            </a:br>
            <a:r>
              <a:rPr lang="uz-Cyrl-UZ" b="1" dirty="0">
                <a:solidFill>
                  <a:srgbClr val="245A8C"/>
                </a:solidFill>
                <a:latin typeface="Arial" panose="020B0604020202020204" pitchFamily="34" charset="0"/>
                <a:cs typeface="Arial" panose="020B0604020202020204" pitchFamily="34" charset="0"/>
              </a:rPr>
              <a:t>“</a:t>
            </a:r>
            <a:r>
              <a:rPr lang="ru-RU" b="1" i="1" dirty="0" err="1">
                <a:solidFill>
                  <a:srgbClr val="245A8C"/>
                </a:solidFill>
                <a:latin typeface="Arial" panose="020B0604020202020204" pitchFamily="34" charset="0"/>
                <a:cs typeface="Arial" panose="020B0604020202020204" pitchFamily="34" charset="0"/>
              </a:rPr>
              <a:t>Сайлов</a:t>
            </a:r>
            <a:r>
              <a:rPr lang="ru-RU" b="1" i="1" dirty="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қонунчилиги</a:t>
            </a:r>
            <a:r>
              <a:rPr lang="ru-RU" b="1" i="1" dirty="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такомиллаштирилиши</a:t>
            </a:r>
            <a:r>
              <a:rPr lang="ru-RU" b="1" i="1" dirty="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муносабати</a:t>
            </a:r>
            <a:r>
              <a:rPr lang="ru-RU" b="1" i="1" dirty="0">
                <a:solidFill>
                  <a:srgbClr val="245A8C"/>
                </a:solidFill>
                <a:latin typeface="Arial" panose="020B0604020202020204" pitchFamily="34" charset="0"/>
                <a:cs typeface="Arial" panose="020B0604020202020204" pitchFamily="34" charset="0"/>
              </a:rPr>
              <a:t> </a:t>
            </a:r>
            <a:r>
              <a:rPr lang="ru-RU" b="1" i="1" dirty="0" err="1" smtClean="0">
                <a:solidFill>
                  <a:srgbClr val="245A8C"/>
                </a:solidFill>
                <a:latin typeface="Arial" panose="020B0604020202020204" pitchFamily="34" charset="0"/>
                <a:cs typeface="Arial" panose="020B0604020202020204" pitchFamily="34" charset="0"/>
              </a:rPr>
              <a:t>билан</a:t>
            </a:r>
            <a:r>
              <a:rPr lang="en-US" b="1" i="1" dirty="0" smtClean="0">
                <a:solidFill>
                  <a:srgbClr val="245A8C"/>
                </a:solidFill>
                <a:latin typeface="Arial" panose="020B0604020202020204" pitchFamily="34" charset="0"/>
                <a:cs typeface="Arial" panose="020B0604020202020204" pitchFamily="34" charset="0"/>
              </a:rPr>
              <a:t> </a:t>
            </a:r>
            <a:r>
              <a:rPr lang="ru-RU" b="1" i="1" dirty="0" err="1" smtClean="0">
                <a:solidFill>
                  <a:srgbClr val="245A8C"/>
                </a:solidFill>
                <a:latin typeface="Arial" panose="020B0604020202020204" pitchFamily="34" charset="0"/>
                <a:cs typeface="Arial" panose="020B0604020202020204" pitchFamily="34" charset="0"/>
              </a:rPr>
              <a:t>Ўзбекистон</a:t>
            </a:r>
            <a:r>
              <a:rPr lang="ru-RU" b="1" i="1" dirty="0" smtClean="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Республикасининг</a:t>
            </a:r>
            <a:r>
              <a:rPr lang="ru-RU" b="1" i="1" dirty="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айрим</a:t>
            </a:r>
            <a:r>
              <a:rPr lang="ru-RU" b="1" i="1" dirty="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қонун</a:t>
            </a:r>
            <a:r>
              <a:rPr lang="ru-RU" b="1" i="1" dirty="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ҳужжатларига</a:t>
            </a:r>
            <a:r>
              <a:rPr lang="ru-RU" b="1" i="1" dirty="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ўзгартиш</a:t>
            </a:r>
            <a:r>
              <a:rPr lang="ru-RU" b="1" i="1" dirty="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ва</a:t>
            </a:r>
            <a:r>
              <a:rPr lang="ru-RU" b="1" i="1" dirty="0">
                <a:solidFill>
                  <a:srgbClr val="245A8C"/>
                </a:solidFill>
                <a:latin typeface="Arial" panose="020B0604020202020204" pitchFamily="34" charset="0"/>
                <a:cs typeface="Arial" panose="020B0604020202020204" pitchFamily="34" charset="0"/>
              </a:rPr>
              <a:t> </a:t>
            </a:r>
            <a:r>
              <a:rPr lang="en-US" b="1" i="1" dirty="0" smtClean="0">
                <a:solidFill>
                  <a:srgbClr val="245A8C"/>
                </a:solidFill>
                <a:latin typeface="Arial" panose="020B0604020202020204" pitchFamily="34" charset="0"/>
                <a:cs typeface="Arial" panose="020B0604020202020204" pitchFamily="34" charset="0"/>
              </a:rPr>
              <a:t> </a:t>
            </a:r>
            <a:r>
              <a:rPr lang="ru-RU" b="1" i="1" dirty="0" err="1" smtClean="0">
                <a:solidFill>
                  <a:srgbClr val="245A8C"/>
                </a:solidFill>
                <a:latin typeface="Arial" panose="020B0604020202020204" pitchFamily="34" charset="0"/>
                <a:cs typeface="Arial" panose="020B0604020202020204" pitchFamily="34" charset="0"/>
              </a:rPr>
              <a:t>қўшимчалар</a:t>
            </a:r>
            <a:r>
              <a:rPr lang="ru-RU" b="1" i="1" dirty="0" smtClean="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киритиш</a:t>
            </a:r>
            <a:r>
              <a:rPr lang="ru-RU" b="1" i="1" dirty="0">
                <a:solidFill>
                  <a:srgbClr val="245A8C"/>
                </a:solidFill>
                <a:latin typeface="Arial" panose="020B0604020202020204" pitchFamily="34" charset="0"/>
                <a:cs typeface="Arial" panose="020B0604020202020204" pitchFamily="34" charset="0"/>
              </a:rPr>
              <a:t> </a:t>
            </a:r>
            <a:r>
              <a:rPr lang="ru-RU" b="1" i="1" dirty="0" err="1">
                <a:solidFill>
                  <a:srgbClr val="245A8C"/>
                </a:solidFill>
                <a:latin typeface="Arial" panose="020B0604020202020204" pitchFamily="34" charset="0"/>
                <a:cs typeface="Arial" panose="020B0604020202020204" pitchFamily="34" charset="0"/>
              </a:rPr>
              <a:t>тўғрисида</a:t>
            </a:r>
            <a:r>
              <a:rPr lang="uz-Cyrl-UZ" b="1" dirty="0">
                <a:solidFill>
                  <a:srgbClr val="245A8C"/>
                </a:solidFill>
                <a:latin typeface="Arial" panose="020B0604020202020204" pitchFamily="34" charset="0"/>
                <a:cs typeface="Arial" panose="020B0604020202020204" pitchFamily="34" charset="0"/>
              </a:rPr>
              <a:t>”</a:t>
            </a:r>
            <a:r>
              <a:rPr lang="uz-Cyrl-UZ" dirty="0">
                <a:solidFill>
                  <a:srgbClr val="002060"/>
                </a:solidFill>
                <a:latin typeface="Arial" panose="020B0604020202020204" pitchFamily="34" charset="0"/>
                <a:cs typeface="Arial" panose="020B0604020202020204" pitchFamily="34" charset="0"/>
              </a:rPr>
              <a:t>ги </a:t>
            </a:r>
            <a:r>
              <a:rPr lang="ru-RU" dirty="0" err="1">
                <a:solidFill>
                  <a:srgbClr val="002060"/>
                </a:solidFill>
                <a:latin typeface="Arial" panose="020B0604020202020204" pitchFamily="34" charset="0"/>
                <a:cs typeface="Arial" panose="020B0604020202020204" pitchFamily="34" charset="0"/>
              </a:rPr>
              <a:t>қонуни</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билан</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қуйидаги</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қонун</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ҳужжатларига</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ўзгартиш</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ва</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қўшимчалар</a:t>
            </a:r>
            <a:r>
              <a:rPr lang="ru-RU" dirty="0">
                <a:solidFill>
                  <a:srgbClr val="002060"/>
                </a:solidFill>
                <a:latin typeface="Arial" panose="020B0604020202020204" pitchFamily="34" charset="0"/>
                <a:cs typeface="Arial" panose="020B0604020202020204" pitchFamily="34" charset="0"/>
              </a:rPr>
              <a:t> </a:t>
            </a:r>
            <a:r>
              <a:rPr lang="ru-RU" dirty="0" err="1">
                <a:solidFill>
                  <a:srgbClr val="002060"/>
                </a:solidFill>
                <a:latin typeface="Arial" panose="020B0604020202020204" pitchFamily="34" charset="0"/>
                <a:cs typeface="Arial" panose="020B0604020202020204" pitchFamily="34" charset="0"/>
              </a:rPr>
              <a:t>киритилган</a:t>
            </a:r>
            <a:r>
              <a:rPr lang="ru-RU" dirty="0">
                <a:solidFill>
                  <a:srgbClr val="002060"/>
                </a:solidFill>
                <a:latin typeface="Arial" panose="020B0604020202020204" pitchFamily="34" charset="0"/>
                <a:cs typeface="Arial" panose="020B0604020202020204" pitchFamily="34" charset="0"/>
              </a:rPr>
              <a:t>:</a:t>
            </a:r>
          </a:p>
        </p:txBody>
      </p:sp>
      <p:sp>
        <p:nvSpPr>
          <p:cNvPr id="41" name="Полилиния: фигура 11">
            <a:extLst>
              <a:ext uri="{FF2B5EF4-FFF2-40B4-BE49-F238E27FC236}">
                <a16:creationId xmlns="" xmlns:a16="http://schemas.microsoft.com/office/drawing/2014/main" id="{F86B7F2D-9C34-4CCF-AE8F-5BF8B102C33B}"/>
              </a:ext>
            </a:extLst>
          </p:cNvPr>
          <p:cNvSpPr/>
          <p:nvPr/>
        </p:nvSpPr>
        <p:spPr>
          <a:xfrm>
            <a:off x="9421865" y="4272094"/>
            <a:ext cx="2281922" cy="2282303"/>
          </a:xfrm>
          <a:custGeom>
            <a:avLst/>
            <a:gdLst>
              <a:gd name="connsiteX0" fmla="*/ 0 w 2618406"/>
              <a:gd name="connsiteY0" fmla="*/ 0 h 2282303"/>
              <a:gd name="connsiteX1" fmla="*/ 2618406 w 2618406"/>
              <a:gd name="connsiteY1" fmla="*/ 0 h 2282303"/>
              <a:gd name="connsiteX2" fmla="*/ 2618406 w 2618406"/>
              <a:gd name="connsiteY2" fmla="*/ 2282303 h 2282303"/>
              <a:gd name="connsiteX3" fmla="*/ 0 w 2618406"/>
              <a:gd name="connsiteY3" fmla="*/ 2282303 h 2282303"/>
              <a:gd name="connsiteX4" fmla="*/ 0 w 2618406"/>
              <a:gd name="connsiteY4" fmla="*/ 0 h 2282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406" h="2282303">
                <a:moveTo>
                  <a:pt x="0" y="0"/>
                </a:moveTo>
                <a:lnTo>
                  <a:pt x="2618406" y="0"/>
                </a:lnTo>
                <a:lnTo>
                  <a:pt x="2618406" y="2282303"/>
                </a:lnTo>
                <a:lnTo>
                  <a:pt x="0" y="2282303"/>
                </a:lnTo>
                <a:lnTo>
                  <a:pt x="0" y="0"/>
                </a:lnTo>
                <a:close/>
              </a:path>
            </a:pathLst>
          </a:custGeom>
          <a:gradFill>
            <a:gsLst>
              <a:gs pos="0">
                <a:schemeClr val="bg1"/>
              </a:gs>
              <a:gs pos="100000">
                <a:schemeClr val="bg1">
                  <a:lumMod val="95000"/>
                </a:schemeClr>
              </a:gs>
            </a:gsLst>
            <a:lin ang="2700000" scaled="0"/>
          </a:gradFill>
          <a:ln w="6350">
            <a:noFill/>
          </a:ln>
          <a:effectLst>
            <a:outerShdw blurRad="25400" sx="101000" sy="101000" algn="ctr" rotWithShape="0">
              <a:prstClr val="black">
                <a:alpha val="20000"/>
              </a:prstClr>
            </a:outerShdw>
          </a:effectLst>
          <a:scene3d>
            <a:camera prst="orthographicFront"/>
            <a:lightRig rig="flat" dir="t"/>
          </a:scene3d>
          <a:sp3d prstMaterial="dkEdge">
            <a:bevelT w="8200" h="38100"/>
          </a:sp3d>
        </p:spPr>
        <p:style>
          <a:lnRef idx="0">
            <a:schemeClr val="lt1">
              <a:hueOff val="0"/>
              <a:satOff val="0"/>
              <a:lumOff val="0"/>
              <a:alphaOff val="0"/>
            </a:schemeClr>
          </a:lnRef>
          <a:fillRef idx="2">
            <a:schemeClr val="accent1">
              <a:alpha val="70000"/>
              <a:hueOff val="0"/>
              <a:satOff val="0"/>
              <a:lumOff val="0"/>
              <a:alphaOff val="0"/>
            </a:schemeClr>
          </a:fillRef>
          <a:effectRef idx="1">
            <a:schemeClr val="accent1">
              <a:alpha val="70000"/>
              <a:hueOff val="0"/>
              <a:satOff val="0"/>
              <a:lumOff val="0"/>
              <a:alphaOff val="0"/>
            </a:schemeClr>
          </a:effectRef>
          <a:fontRef idx="minor">
            <a:schemeClr val="dk1"/>
          </a:fontRef>
        </p:style>
        <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uz-Cyrl-UZ" b="1" kern="1200" dirty="0">
                <a:solidFill>
                  <a:srgbClr val="245A8C"/>
                </a:solidFill>
                <a:latin typeface="Arial" panose="020B0604020202020204" pitchFamily="34" charset="0"/>
                <a:cs typeface="Arial" panose="020B0604020202020204" pitchFamily="34" charset="0"/>
              </a:rPr>
              <a:t>Ўзбекистон Республикасининг </a:t>
            </a:r>
            <a:r>
              <a:rPr lang="en-US" b="1" kern="1200" dirty="0" smtClean="0">
                <a:solidFill>
                  <a:srgbClr val="245A8C"/>
                </a:solidFill>
                <a:latin typeface="Arial" panose="020B0604020202020204" pitchFamily="34" charset="0"/>
                <a:cs typeface="Arial" panose="020B0604020202020204" pitchFamily="34" charset="0"/>
              </a:rPr>
              <a:t>C</a:t>
            </a:r>
            <a:r>
              <a:rPr lang="uz-Cyrl-UZ" b="1" kern="1200" dirty="0" smtClean="0">
                <a:solidFill>
                  <a:srgbClr val="245A8C"/>
                </a:solidFill>
                <a:latin typeface="Arial" panose="020B0604020202020204" pitchFamily="34" charset="0"/>
                <a:cs typeface="Arial" panose="020B0604020202020204" pitchFamily="34" charset="0"/>
              </a:rPr>
              <a:t>айлов кодекси</a:t>
            </a:r>
            <a:endParaRPr lang="ru-RU" b="1" kern="1200" dirty="0">
              <a:solidFill>
                <a:srgbClr val="245A8C"/>
              </a:solidFill>
              <a:latin typeface="Arial" panose="020B0604020202020204" pitchFamily="34" charset="0"/>
              <a:cs typeface="Arial" panose="020B0604020202020204" pitchFamily="34" charset="0"/>
            </a:endParaRPr>
          </a:p>
        </p:txBody>
      </p:sp>
      <p:sp>
        <p:nvSpPr>
          <p:cNvPr id="40"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42"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10000"/>
              </a:lnSpc>
            </a:pPr>
            <a:r>
              <a:rPr lang="uz-Cyrl-UZ" sz="2800" b="1" dirty="0" smtClean="0">
                <a:latin typeface="Arial" panose="020B0604020202020204" pitchFamily="34" charset="0"/>
              </a:rPr>
              <a:t>3. САЙЛОВ ҚОНУНЧИЛИГИГА КИРИТИЛГАН ЎЗГАРТИШ ВА ҚЎШИМЧАЛАРНИНГ МАЗМУН-МОҲИЯТИ</a:t>
            </a:r>
            <a:endParaRPr lang="ru-RU" sz="2800" b="1" dirty="0">
              <a:latin typeface="Arial" panose="020B0604020202020204" pitchFamily="34" charset="0"/>
            </a:endParaRPr>
          </a:p>
        </p:txBody>
      </p:sp>
    </p:spTree>
    <p:extLst>
      <p:ext uri="{BB962C8B-B14F-4D97-AF65-F5344CB8AC3E}">
        <p14:creationId xmlns:p14="http://schemas.microsoft.com/office/powerpoint/2010/main" val="29096912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Соединительная линия уступом 27"/>
          <p:cNvCxnSpPr/>
          <p:nvPr/>
        </p:nvCxnSpPr>
        <p:spPr>
          <a:xfrm rot="5400000">
            <a:off x="5827769" y="2167054"/>
            <a:ext cx="1119659" cy="3207755"/>
          </a:xfrm>
          <a:prstGeom prst="bentConnector3">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0" name="Соединительная линия уступом 29"/>
          <p:cNvCxnSpPr/>
          <p:nvPr/>
        </p:nvCxnSpPr>
        <p:spPr>
          <a:xfrm rot="5400000">
            <a:off x="6773746" y="3107081"/>
            <a:ext cx="1113709" cy="1321751"/>
          </a:xfrm>
          <a:prstGeom prst="bentConnector3">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2" name="Соединительная линия уступом 31"/>
          <p:cNvCxnSpPr/>
          <p:nvPr/>
        </p:nvCxnSpPr>
        <p:spPr>
          <a:xfrm rot="16200000" flipH="1">
            <a:off x="7679825" y="3489196"/>
            <a:ext cx="1171743" cy="548442"/>
          </a:xfrm>
          <a:prstGeom prst="bentConnector3">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4" name="Соединительная линия уступом 33"/>
          <p:cNvCxnSpPr/>
          <p:nvPr/>
        </p:nvCxnSpPr>
        <p:spPr>
          <a:xfrm rot="16200000" flipH="1">
            <a:off x="8792714" y="2367918"/>
            <a:ext cx="1180821" cy="2800076"/>
          </a:xfrm>
          <a:prstGeom prst="bentConnector3">
            <a:avLst/>
          </a:prstGeom>
          <a:ln>
            <a:prstDash val="sysDash"/>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495614" y="1333508"/>
            <a:ext cx="11223805" cy="707886"/>
          </a:xfrm>
          <a:prstGeom prst="rect">
            <a:avLst/>
          </a:prstGeom>
        </p:spPr>
        <p:txBody>
          <a:bodyPr wrap="square">
            <a:spAutoFit/>
          </a:bodyPr>
          <a:lstStyle/>
          <a:p>
            <a:pPr algn="ctr"/>
            <a:r>
              <a:rPr lang="ru-RU" sz="2000" b="1" dirty="0" err="1">
                <a:solidFill>
                  <a:schemeClr val="tx1">
                    <a:lumMod val="85000"/>
                    <a:lumOff val="15000"/>
                  </a:schemeClr>
                </a:solidFill>
                <a:latin typeface="Arial" panose="020B0604020202020204" pitchFamily="34" charset="0"/>
                <a:cs typeface="Arial" panose="020B0604020202020204" pitchFamily="34" charset="0"/>
              </a:rPr>
              <a:t>Ўзбекистон</a:t>
            </a:r>
            <a:r>
              <a:rPr lang="ru-RU" sz="2000" b="1" dirty="0">
                <a:solidFill>
                  <a:schemeClr val="tx1">
                    <a:lumMod val="85000"/>
                    <a:lumOff val="15000"/>
                  </a:schemeClr>
                </a:solidFill>
                <a:latin typeface="Arial" panose="020B0604020202020204" pitchFamily="34" charset="0"/>
                <a:cs typeface="Arial" panose="020B0604020202020204" pitchFamily="34" charset="0"/>
              </a:rPr>
              <a:t> </a:t>
            </a:r>
            <a:r>
              <a:rPr lang="ru-RU" sz="2000" b="1" dirty="0" err="1">
                <a:solidFill>
                  <a:schemeClr val="tx1">
                    <a:lumMod val="85000"/>
                    <a:lumOff val="15000"/>
                  </a:schemeClr>
                </a:solidFill>
                <a:latin typeface="Arial" panose="020B0604020202020204" pitchFamily="34" charset="0"/>
                <a:cs typeface="Arial" panose="020B0604020202020204" pitchFamily="34" charset="0"/>
              </a:rPr>
              <a:t>Республикаси</a:t>
            </a:r>
            <a:r>
              <a:rPr lang="ru-RU" sz="2000" b="1" dirty="0">
                <a:solidFill>
                  <a:schemeClr val="tx1">
                    <a:lumMod val="85000"/>
                    <a:lumOff val="15000"/>
                  </a:schemeClr>
                </a:solidFill>
                <a:latin typeface="Arial" panose="020B0604020202020204" pitchFamily="34" charset="0"/>
                <a:cs typeface="Arial" panose="020B0604020202020204" pitchFamily="34" charset="0"/>
              </a:rPr>
              <a:t> </a:t>
            </a:r>
            <a:r>
              <a:rPr lang="ru-RU" sz="2000" b="1" dirty="0" err="1" smtClean="0">
                <a:solidFill>
                  <a:schemeClr val="tx1">
                    <a:lumMod val="85000"/>
                    <a:lumOff val="15000"/>
                  </a:schemeClr>
                </a:solidFill>
                <a:latin typeface="Arial" panose="020B0604020202020204" pitchFamily="34" charset="0"/>
                <a:cs typeface="Arial" panose="020B0604020202020204" pitchFamily="34" charset="0"/>
              </a:rPr>
              <a:t>Конституцияси</a:t>
            </a:r>
            <a:r>
              <a:rPr lang="ru-RU" sz="2000" b="1" dirty="0" smtClean="0">
                <a:solidFill>
                  <a:schemeClr val="tx1">
                    <a:lumMod val="85000"/>
                    <a:lumOff val="15000"/>
                  </a:schemeClr>
                </a:solidFill>
                <a:latin typeface="Arial" panose="020B0604020202020204" pitchFamily="34" charset="0"/>
                <a:cs typeface="Arial" panose="020B0604020202020204" pitchFamily="34" charset="0"/>
              </a:rPr>
              <a:t> </a:t>
            </a:r>
            <a:r>
              <a:rPr lang="ru-RU" sz="2000" b="1" dirty="0">
                <a:solidFill>
                  <a:schemeClr val="tx1">
                    <a:lumMod val="85000"/>
                    <a:lumOff val="15000"/>
                  </a:schemeClr>
                </a:solidFill>
                <a:latin typeface="Arial" panose="020B0604020202020204" pitchFamily="34" charset="0"/>
                <a:cs typeface="Arial" panose="020B0604020202020204" pitchFamily="34" charset="0"/>
              </a:rPr>
              <a:t>117-моддасининг </a:t>
            </a:r>
            <a:r>
              <a:rPr lang="ru-RU" sz="2000" b="1" dirty="0" err="1">
                <a:solidFill>
                  <a:schemeClr val="tx1">
                    <a:lumMod val="85000"/>
                    <a:lumOff val="15000"/>
                  </a:schemeClr>
                </a:solidFill>
                <a:latin typeface="Arial" panose="020B0604020202020204" pitchFamily="34" charset="0"/>
                <a:cs typeface="Arial" panose="020B0604020202020204" pitchFamily="34" charset="0"/>
              </a:rPr>
              <a:t>иккинчи</a:t>
            </a:r>
            <a:r>
              <a:rPr lang="ru-RU" sz="2000" b="1" dirty="0">
                <a:solidFill>
                  <a:schemeClr val="tx1">
                    <a:lumMod val="85000"/>
                    <a:lumOff val="15000"/>
                  </a:schemeClr>
                </a:solidFill>
                <a:latin typeface="Arial" panose="020B0604020202020204" pitchFamily="34" charset="0"/>
                <a:cs typeface="Arial" panose="020B0604020202020204" pitchFamily="34" charset="0"/>
              </a:rPr>
              <a:t> қисмидаги </a:t>
            </a:r>
            <a:r>
              <a:rPr lang="ru-RU" sz="2000" b="1" dirty="0">
                <a:solidFill>
                  <a:srgbClr val="245A8C"/>
                </a:solidFill>
                <a:latin typeface="Arial" panose="020B0604020202020204" pitchFamily="34" charset="0"/>
                <a:cs typeface="Arial" panose="020B0604020202020204" pitchFamily="34" charset="0"/>
              </a:rPr>
              <a:t>«декабрь»</a:t>
            </a:r>
            <a:r>
              <a:rPr lang="ru-RU" sz="2000" b="1" dirty="0">
                <a:solidFill>
                  <a:schemeClr val="tx1">
                    <a:lumMod val="85000"/>
                    <a:lumOff val="15000"/>
                  </a:schemeClr>
                </a:solidFill>
                <a:latin typeface="Arial" panose="020B0604020202020204" pitchFamily="34" charset="0"/>
                <a:cs typeface="Arial" panose="020B0604020202020204" pitchFamily="34" charset="0"/>
              </a:rPr>
              <a:t> </a:t>
            </a:r>
            <a:r>
              <a:rPr lang="ru-RU" sz="2000" b="1" dirty="0" err="1">
                <a:solidFill>
                  <a:schemeClr val="tx1">
                    <a:lumMod val="85000"/>
                    <a:lumOff val="15000"/>
                  </a:schemeClr>
                </a:solidFill>
                <a:latin typeface="Arial" panose="020B0604020202020204" pitchFamily="34" charset="0"/>
                <a:cs typeface="Arial" panose="020B0604020202020204" pitchFamily="34" charset="0"/>
              </a:rPr>
              <a:t>деган</a:t>
            </a:r>
            <a:r>
              <a:rPr lang="ru-RU" sz="2000" b="1" dirty="0">
                <a:solidFill>
                  <a:schemeClr val="tx1">
                    <a:lumMod val="85000"/>
                    <a:lumOff val="15000"/>
                  </a:schemeClr>
                </a:solidFill>
                <a:latin typeface="Arial" panose="020B0604020202020204" pitchFamily="34" charset="0"/>
                <a:cs typeface="Arial" panose="020B0604020202020204" pitchFamily="34" charset="0"/>
              </a:rPr>
              <a:t> </a:t>
            </a:r>
            <a:r>
              <a:rPr lang="ru-RU" sz="2000" b="1" dirty="0" err="1">
                <a:solidFill>
                  <a:schemeClr val="tx1">
                    <a:lumMod val="85000"/>
                    <a:lumOff val="15000"/>
                  </a:schemeClr>
                </a:solidFill>
                <a:latin typeface="Arial" panose="020B0604020202020204" pitchFamily="34" charset="0"/>
                <a:cs typeface="Arial" panose="020B0604020202020204" pitchFamily="34" charset="0"/>
              </a:rPr>
              <a:t>сўз</a:t>
            </a:r>
            <a:r>
              <a:rPr lang="ru-RU" sz="2000" b="1" dirty="0">
                <a:solidFill>
                  <a:schemeClr val="tx1">
                    <a:lumMod val="85000"/>
                    <a:lumOff val="15000"/>
                  </a:schemeClr>
                </a:solidFill>
                <a:latin typeface="Arial" panose="020B0604020202020204" pitchFamily="34" charset="0"/>
                <a:cs typeface="Arial" panose="020B0604020202020204" pitchFamily="34" charset="0"/>
              </a:rPr>
              <a:t> </a:t>
            </a:r>
            <a:r>
              <a:rPr lang="ru-RU" sz="2000" b="1" dirty="0">
                <a:solidFill>
                  <a:srgbClr val="245A8C"/>
                </a:solidFill>
                <a:latin typeface="Arial" panose="020B0604020202020204" pitchFamily="34" charset="0"/>
                <a:cs typeface="Arial" panose="020B0604020202020204" pitchFamily="34" charset="0"/>
              </a:rPr>
              <a:t>«октябрь»</a:t>
            </a:r>
            <a:r>
              <a:rPr lang="ru-RU" sz="2000" b="1" dirty="0">
                <a:solidFill>
                  <a:schemeClr val="tx1">
                    <a:lumMod val="85000"/>
                    <a:lumOff val="15000"/>
                  </a:schemeClr>
                </a:solidFill>
                <a:latin typeface="Arial" panose="020B0604020202020204" pitchFamily="34" charset="0"/>
                <a:cs typeface="Arial" panose="020B0604020202020204" pitchFamily="34" charset="0"/>
              </a:rPr>
              <a:t> </a:t>
            </a:r>
            <a:r>
              <a:rPr lang="ru-RU" sz="2000" b="1" dirty="0" err="1">
                <a:solidFill>
                  <a:schemeClr val="tx1">
                    <a:lumMod val="85000"/>
                    <a:lumOff val="15000"/>
                  </a:schemeClr>
                </a:solidFill>
                <a:latin typeface="Arial" panose="020B0604020202020204" pitchFamily="34" charset="0"/>
                <a:cs typeface="Arial" panose="020B0604020202020204" pitchFamily="34" charset="0"/>
              </a:rPr>
              <a:t>деган</a:t>
            </a:r>
            <a:r>
              <a:rPr lang="ru-RU" sz="2000" b="1" dirty="0">
                <a:solidFill>
                  <a:schemeClr val="tx1">
                    <a:lumMod val="85000"/>
                    <a:lumOff val="15000"/>
                  </a:schemeClr>
                </a:solidFill>
                <a:latin typeface="Arial" panose="020B0604020202020204" pitchFamily="34" charset="0"/>
                <a:cs typeface="Arial" panose="020B0604020202020204" pitchFamily="34" charset="0"/>
              </a:rPr>
              <a:t> </a:t>
            </a:r>
            <a:r>
              <a:rPr lang="ru-RU" sz="2000" b="1" dirty="0" err="1">
                <a:solidFill>
                  <a:schemeClr val="tx1">
                    <a:lumMod val="85000"/>
                    <a:lumOff val="15000"/>
                  </a:schemeClr>
                </a:solidFill>
                <a:latin typeface="Arial" panose="020B0604020202020204" pitchFamily="34" charset="0"/>
                <a:cs typeface="Arial" panose="020B0604020202020204" pitchFamily="34" charset="0"/>
              </a:rPr>
              <a:t>сўз</a:t>
            </a:r>
            <a:r>
              <a:rPr lang="ru-RU" sz="2000" b="1" dirty="0">
                <a:solidFill>
                  <a:schemeClr val="tx1">
                    <a:lumMod val="85000"/>
                    <a:lumOff val="15000"/>
                  </a:schemeClr>
                </a:solidFill>
                <a:latin typeface="Arial" panose="020B0604020202020204" pitchFamily="34" charset="0"/>
                <a:cs typeface="Arial" panose="020B0604020202020204" pitchFamily="34" charset="0"/>
              </a:rPr>
              <a:t> </a:t>
            </a:r>
            <a:r>
              <a:rPr lang="ru-RU" sz="2000" b="1" dirty="0" err="1">
                <a:solidFill>
                  <a:schemeClr val="tx1">
                    <a:lumMod val="85000"/>
                    <a:lumOff val="15000"/>
                  </a:schemeClr>
                </a:solidFill>
                <a:latin typeface="Arial" panose="020B0604020202020204" pitchFamily="34" charset="0"/>
                <a:cs typeface="Arial" panose="020B0604020202020204" pitchFamily="34" charset="0"/>
              </a:rPr>
              <a:t>билан</a:t>
            </a:r>
            <a:r>
              <a:rPr lang="ru-RU" sz="2000" b="1" dirty="0">
                <a:solidFill>
                  <a:schemeClr val="tx1">
                    <a:lumMod val="85000"/>
                    <a:lumOff val="15000"/>
                  </a:schemeClr>
                </a:solidFill>
                <a:latin typeface="Arial" panose="020B0604020202020204" pitchFamily="34" charset="0"/>
                <a:cs typeface="Arial" panose="020B0604020202020204" pitchFamily="34" charset="0"/>
              </a:rPr>
              <a:t> </a:t>
            </a:r>
            <a:r>
              <a:rPr lang="ru-RU" sz="2000" b="1" dirty="0" err="1">
                <a:solidFill>
                  <a:schemeClr val="tx1">
                    <a:lumMod val="85000"/>
                    <a:lumOff val="15000"/>
                  </a:schemeClr>
                </a:solidFill>
                <a:latin typeface="Arial" panose="020B0604020202020204" pitchFamily="34" charset="0"/>
                <a:cs typeface="Arial" panose="020B0604020202020204" pitchFamily="34" charset="0"/>
              </a:rPr>
              <a:t>алмаштирилди</a:t>
            </a:r>
            <a:r>
              <a:rPr lang="ru-RU" sz="2000" b="1" dirty="0">
                <a:solidFill>
                  <a:schemeClr val="tx1">
                    <a:lumMod val="85000"/>
                    <a:lumOff val="15000"/>
                  </a:schemeClr>
                </a:solidFill>
                <a:latin typeface="Arial" panose="020B0604020202020204" pitchFamily="34" charset="0"/>
                <a:cs typeface="Arial" panose="020B0604020202020204" pitchFamily="34" charset="0"/>
              </a:rPr>
              <a:t>.</a:t>
            </a:r>
          </a:p>
        </p:txBody>
      </p:sp>
      <p:pic>
        <p:nvPicPr>
          <p:cNvPr id="13" name="Рисунок 12">
            <a:extLst>
              <a:ext uri="{FF2B5EF4-FFF2-40B4-BE49-F238E27FC236}">
                <a16:creationId xmlns="" xmlns:a16="http://schemas.microsoft.com/office/drawing/2014/main" id="{470BA450-563F-4667-8B5F-90CFCEFCB639}"/>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6641" b="94727" l="9804" r="89916">
                        <a14:foregroundMark x1="15406" y1="94727" x2="15406" y2="94727"/>
                        <a14:foregroundMark x1="80392" y1="6641" x2="80392" y2="6641"/>
                        <a14:foregroundMark x1="40616" y1="10547" x2="40616" y2="10547"/>
                        <a14:foregroundMark x1="25490" y1="13672" x2="25490" y2="13672"/>
                        <a14:foregroundMark x1="43978" y1="11523" x2="43978" y2="11523"/>
                        <a14:foregroundMark x1="55742" y1="8984" x2="55742" y2="8984"/>
                        <a14:foregroundMark x1="78431" y1="8398" x2="78431" y2="8398"/>
                        <a14:foregroundMark x1="67227" y1="9766" x2="67227" y2="9766"/>
                      </a14:backgroundRemoval>
                    </a14:imgEffect>
                  </a14:imgLayer>
                </a14:imgProps>
              </a:ext>
              <a:ext uri="{28A0092B-C50C-407E-A947-70E740481C1C}">
                <a14:useLocalDpi xmlns:a14="http://schemas.microsoft.com/office/drawing/2010/main" val="0"/>
              </a:ext>
            </a:extLst>
          </a:blip>
          <a:stretch>
            <a:fillRect/>
          </a:stretch>
        </p:blipFill>
        <p:spPr>
          <a:xfrm>
            <a:off x="755650" y="2399251"/>
            <a:ext cx="2698096" cy="3869535"/>
          </a:xfrm>
          <a:prstGeom prst="rect">
            <a:avLst/>
          </a:prstGeom>
          <a:effectLst>
            <a:outerShdw blurRad="215900" dist="368300" dir="13500000" sy="23000" kx="1200000" algn="br" rotWithShape="0">
              <a:prstClr val="black">
                <a:alpha val="20000"/>
              </a:prstClr>
            </a:outerShdw>
          </a:effectLst>
        </p:spPr>
      </p:pic>
      <p:sp>
        <p:nvSpPr>
          <p:cNvPr id="2" name="Прямоугольник 1"/>
          <p:cNvSpPr/>
          <p:nvPr/>
        </p:nvSpPr>
        <p:spPr>
          <a:xfrm>
            <a:off x="3993160" y="2104724"/>
            <a:ext cx="7993945" cy="707886"/>
          </a:xfrm>
          <a:prstGeom prst="rect">
            <a:avLst/>
          </a:prstGeom>
        </p:spPr>
        <p:txBody>
          <a:bodyPr wrap="square">
            <a:spAutoFit/>
          </a:bodyPr>
          <a:lstStyle/>
          <a:p>
            <a:pPr algn="ctr"/>
            <a:r>
              <a:rPr lang="ru-RU" sz="2000" b="1" dirty="0" err="1">
                <a:latin typeface="Arial" panose="020B0604020202020204" pitchFamily="34" charset="0"/>
                <a:cs typeface="Arial" panose="020B0604020202020204" pitchFamily="34" charset="0"/>
              </a:rPr>
              <a:t>Мазкур</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ўзгартишлар</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қуйидаги</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миллий</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ва</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хорижий</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тажриба</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асосида</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киритилди</a:t>
            </a:r>
            <a:r>
              <a:rPr lang="ru-RU" sz="2000" b="1" dirty="0">
                <a:latin typeface="Arial" panose="020B0604020202020204" pitchFamily="34" charset="0"/>
                <a:cs typeface="Arial" panose="020B0604020202020204" pitchFamily="34" charset="0"/>
              </a:rPr>
              <a:t>:  </a:t>
            </a:r>
          </a:p>
        </p:txBody>
      </p:sp>
      <p:cxnSp>
        <p:nvCxnSpPr>
          <p:cNvPr id="4" name="Прямая соединительная линия 3"/>
          <p:cNvCxnSpPr/>
          <p:nvPr/>
        </p:nvCxnSpPr>
        <p:spPr>
          <a:xfrm>
            <a:off x="4171777" y="3069163"/>
            <a:ext cx="7639396" cy="0"/>
          </a:xfrm>
          <a:prstGeom prst="line">
            <a:avLst/>
          </a:prstGeom>
          <a:ln>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5" name="Овал 4"/>
          <p:cNvSpPr/>
          <p:nvPr/>
        </p:nvSpPr>
        <p:spPr>
          <a:xfrm>
            <a:off x="7765646" y="2834945"/>
            <a:ext cx="451658" cy="451658"/>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6" name="Прямоугольник 5"/>
          <p:cNvSpPr/>
          <p:nvPr/>
        </p:nvSpPr>
        <p:spPr>
          <a:xfrm>
            <a:off x="3711557" y="5611471"/>
            <a:ext cx="2144326" cy="830997"/>
          </a:xfrm>
          <a:prstGeom prst="rect">
            <a:avLst/>
          </a:prstGeom>
        </p:spPr>
        <p:txBody>
          <a:bodyPr wrap="square">
            <a:spAutoFit/>
          </a:bodyPr>
          <a:lstStyle/>
          <a:p>
            <a:pPr algn="ctr"/>
            <a:r>
              <a:rPr lang="ru-RU" sz="1600" dirty="0" err="1">
                <a:latin typeface="Arial" panose="020B0604020202020204" pitchFamily="34" charset="0"/>
                <a:cs typeface="Arial" panose="020B0604020202020204" pitchFamily="34" charset="0"/>
              </a:rPr>
              <a:t>Сайловчиларнинг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билдирган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хоҳиш-истаклари</a:t>
            </a:r>
            <a:endParaRPr lang="ru-RU" sz="1600" dirty="0">
              <a:latin typeface="Arial" panose="020B0604020202020204" pitchFamily="34" charset="0"/>
              <a:cs typeface="Arial" panose="020B0604020202020204" pitchFamily="34" charset="0"/>
            </a:endParaRPr>
          </a:p>
        </p:txBody>
      </p:sp>
      <p:sp>
        <p:nvSpPr>
          <p:cNvPr id="14" name="Прямоугольник 13"/>
          <p:cNvSpPr/>
          <p:nvPr/>
        </p:nvSpPr>
        <p:spPr>
          <a:xfrm>
            <a:off x="5874133" y="5611471"/>
            <a:ext cx="1601293" cy="830997"/>
          </a:xfrm>
          <a:prstGeom prst="rect">
            <a:avLst/>
          </a:prstGeom>
        </p:spPr>
        <p:txBody>
          <a:bodyPr wrap="square">
            <a:spAutoFit/>
          </a:bodyPr>
          <a:lstStyle/>
          <a:p>
            <a:pPr algn="ctr"/>
            <a:r>
              <a:rPr lang="ru-RU" sz="1600" dirty="0" err="1">
                <a:latin typeface="Arial" panose="020B0604020202020204" pitchFamily="34" charset="0"/>
                <a:cs typeface="Arial" panose="020B0604020202020204" pitchFamily="34" charset="0"/>
              </a:rPr>
              <a:t>Хорижий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мамлакатлар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тажрибаси</a:t>
            </a:r>
            <a:endParaRPr lang="ru-RU" sz="1600" dirty="0">
              <a:latin typeface="Arial" panose="020B0604020202020204" pitchFamily="34" charset="0"/>
              <a:cs typeface="Arial" panose="020B0604020202020204" pitchFamily="34" charset="0"/>
            </a:endParaRPr>
          </a:p>
        </p:txBody>
      </p:sp>
      <p:sp>
        <p:nvSpPr>
          <p:cNvPr id="15" name="Прямоугольник 14"/>
          <p:cNvSpPr/>
          <p:nvPr/>
        </p:nvSpPr>
        <p:spPr>
          <a:xfrm>
            <a:off x="7475426" y="5603648"/>
            <a:ext cx="2158263" cy="830997"/>
          </a:xfrm>
          <a:prstGeom prst="rect">
            <a:avLst/>
          </a:prstGeom>
        </p:spPr>
        <p:txBody>
          <a:bodyPr wrap="square">
            <a:spAutoFit/>
          </a:bodyPr>
          <a:lstStyle/>
          <a:p>
            <a:pPr algn="ctr"/>
            <a:r>
              <a:rPr lang="ru-RU" sz="1600" dirty="0" err="1">
                <a:latin typeface="Arial" panose="020B0604020202020204" pitchFamily="34" charset="0"/>
                <a:cs typeface="Arial" panose="020B0604020202020204" pitchFamily="34" charset="0"/>
              </a:rPr>
              <a:t>Халқаро</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кузатувчиларнинг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тавсиялари</a:t>
            </a:r>
            <a:endParaRPr lang="ru-RU" sz="1600" dirty="0">
              <a:latin typeface="Arial" panose="020B0604020202020204" pitchFamily="34" charset="0"/>
              <a:cs typeface="Arial" panose="020B0604020202020204" pitchFamily="34" charset="0"/>
            </a:endParaRPr>
          </a:p>
        </p:txBody>
      </p:sp>
      <p:sp>
        <p:nvSpPr>
          <p:cNvPr id="16" name="Прямоугольник 15"/>
          <p:cNvSpPr/>
          <p:nvPr/>
        </p:nvSpPr>
        <p:spPr>
          <a:xfrm>
            <a:off x="9583515" y="5611471"/>
            <a:ext cx="2437909" cy="1077218"/>
          </a:xfrm>
          <a:prstGeom prst="rect">
            <a:avLst/>
          </a:prstGeom>
        </p:spPr>
        <p:txBody>
          <a:bodyPr wrap="square">
            <a:spAutoFit/>
          </a:bodyPr>
          <a:lstStyle/>
          <a:p>
            <a:pPr algn="ct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жараёни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иштирокчилари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учун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қулай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шароит</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яратиш</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бошқалар</a:t>
            </a:r>
            <a:endParaRPr lang="ru-RU" sz="1600" dirty="0">
              <a:latin typeface="Arial" panose="020B0604020202020204" pitchFamily="34" charset="0"/>
              <a:cs typeface="Arial" panose="020B0604020202020204" pitchFamily="34" charset="0"/>
            </a:endParaRPr>
          </a:p>
        </p:txBody>
      </p:sp>
      <p:pic>
        <p:nvPicPr>
          <p:cNvPr id="17" name="Рисунок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51551" y="4358367"/>
            <a:ext cx="1080000" cy="1080000"/>
          </a:xfrm>
          <a:prstGeom prst="rect">
            <a:avLst/>
          </a:prstGeom>
        </p:spPr>
      </p:pic>
      <p:pic>
        <p:nvPicPr>
          <p:cNvPr id="18" name="Рисунок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29724" y="4358367"/>
            <a:ext cx="1080000" cy="1080000"/>
          </a:xfrm>
          <a:prstGeom prst="rect">
            <a:avLst/>
          </a:prstGeom>
        </p:spPr>
      </p:pic>
      <p:pic>
        <p:nvPicPr>
          <p:cNvPr id="19" name="Рисунок 18"/>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08" b="90635" l="200" r="99800">
                        <a14:foregroundMark x1="82100" y1="30032" x2="82100" y2="30032"/>
                        <a14:foregroundMark x1="80000" y1="6997" x2="80000" y2="6997"/>
                        <a14:foregroundMark x1="21300" y1="6781" x2="21300" y2="6781"/>
                        <a14:foregroundMark x1="25100" y1="29171" x2="25100" y2="29171"/>
                        <a14:foregroundMark x1="8400" y1="72874" x2="8400" y2="72874"/>
                        <a14:foregroundMark x1="96900" y1="63079" x2="96900" y2="63079"/>
                        <a14:foregroundMark x1="79400" y1="26265" x2="79400" y2="26265"/>
                        <a14:foregroundMark x1="74100" y1="20990" x2="74100" y2="20990"/>
                        <a14:foregroundMark x1="76800" y1="5705" x2="76800" y2="5705"/>
                        <a14:foregroundMark x1="47900" y1="8611" x2="47900" y2="8611"/>
                        <a14:foregroundMark x1="24400" y1="5059" x2="24400" y2="5059"/>
                        <a14:foregroundMark x1="19500" y1="3445" x2="19500" y2="3445"/>
                        <a14:foregroundMark x1="23800" y1="8827" x2="23800" y2="8827"/>
                        <a14:foregroundMark x1="27100" y1="6997" x2="27100" y2="6997"/>
                        <a14:foregroundMark x1="18500" y1="22928" x2="18500" y2="22928"/>
                        <a14:foregroundMark x1="30800" y1="19914" x2="30800" y2="19914"/>
                        <a14:foregroundMark x1="25900" y1="51130" x2="25900" y2="51130"/>
                        <a14:foregroundMark x1="26100" y1="62217" x2="26100" y2="62217"/>
                        <a14:foregroundMark x1="18000" y1="62648" x2="18000" y2="62648"/>
                        <a14:foregroundMark x1="17800" y1="39828" x2="17800" y2="39828"/>
                        <a14:foregroundMark x1="14700" y1="32078" x2="14700" y2="32078"/>
                        <a14:foregroundMark x1="87700" y1="17223" x2="87500" y2="40043"/>
                        <a14:foregroundMark x1="87500" y1="40689" x2="86000" y2="40043"/>
                        <a14:foregroundMark x1="87900" y1="17869" x2="68500" y2="17223"/>
                        <a14:foregroundMark x1="72600" y1="46932" x2="72400" y2="61787"/>
                        <a14:foregroundMark x1="80300" y1="59957" x2="81500" y2="62002"/>
                        <a14:foregroundMark x1="21600" y1="17008" x2="21600" y2="57158"/>
                        <a14:foregroundMark x1="22400" y1="3014" x2="22400" y2="7858"/>
                        <a14:foregroundMark x1="77400" y1="3445" x2="76800" y2="8827"/>
                        <a14:foregroundMark x1="80000" y1="3445" x2="80300" y2="8611"/>
                      </a14:backgroundRemoval>
                    </a14:imgEffect>
                  </a14:imgLayer>
                </a14:imgProps>
              </a:ext>
              <a:ext uri="{28A0092B-C50C-407E-A947-70E740481C1C}">
                <a14:useLocalDpi xmlns:a14="http://schemas.microsoft.com/office/drawing/2010/main" val="0"/>
              </a:ext>
            </a:extLst>
          </a:blip>
          <a:srcRect b="9117"/>
          <a:stretch/>
        </p:blipFill>
        <p:spPr>
          <a:xfrm>
            <a:off x="4243720" y="4364317"/>
            <a:ext cx="1080000" cy="911850"/>
          </a:xfrm>
          <a:prstGeom prst="rect">
            <a:avLst/>
          </a:prstGeom>
        </p:spPr>
      </p:pic>
      <p:pic>
        <p:nvPicPr>
          <p:cNvPr id="26" name="Рисунок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999917" y="4349289"/>
            <a:ext cx="1080000" cy="1080000"/>
          </a:xfrm>
          <a:prstGeom prst="rect">
            <a:avLst/>
          </a:prstGeom>
        </p:spPr>
      </p:pic>
      <p:sp>
        <p:nvSpPr>
          <p:cNvPr id="22"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23"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10000"/>
              </a:lnSpc>
            </a:pPr>
            <a:r>
              <a:rPr lang="uz-Cyrl-UZ" sz="2800" b="1" dirty="0" smtClean="0">
                <a:latin typeface="Arial" panose="020B0604020202020204" pitchFamily="34" charset="0"/>
              </a:rPr>
              <a:t>САЙЛОВ ҚОНУНЧИЛИГИГА КИРИТИЛГАН ЎЗГАРТИШ ВА ҚЎШИМЧАЛАРНИНГ МАЗМУН-МОҲИЯТИ</a:t>
            </a:r>
            <a:endParaRPr lang="ru-RU" sz="2800" b="1" dirty="0">
              <a:latin typeface="Arial" panose="020B0604020202020204" pitchFamily="34" charset="0"/>
            </a:endParaRPr>
          </a:p>
        </p:txBody>
      </p:sp>
    </p:spTree>
    <p:extLst>
      <p:ext uri="{BB962C8B-B14F-4D97-AF65-F5344CB8AC3E}">
        <p14:creationId xmlns:p14="http://schemas.microsoft.com/office/powerpoint/2010/main" val="1852433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650454" y="1614538"/>
            <a:ext cx="8186869" cy="5105043"/>
          </a:xfrm>
          <a:prstGeom prst="rect">
            <a:avLst/>
          </a:prstGeom>
          <a:gradFill>
            <a:gsLst>
              <a:gs pos="0">
                <a:srgbClr val="F9F9F9"/>
              </a:gs>
              <a:gs pos="100000">
                <a:schemeClr val="bg1">
                  <a:lumMod val="95000"/>
                </a:schemeClr>
              </a:gs>
            </a:gsLst>
            <a:lin ang="5400000" scaled="0"/>
          </a:gradFill>
          <a:ln w="38100">
            <a:solidFill>
              <a:schemeClr val="accent1">
                <a:lumMod val="20000"/>
                <a:lumOff val="8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84150">
              <a:spcBef>
                <a:spcPts val="600"/>
              </a:spcBef>
              <a:spcAft>
                <a:spcPts val="600"/>
              </a:spcAft>
              <a:tabLst>
                <a:tab pos="6997700" algn="l"/>
              </a:tabLst>
            </a:pPr>
            <a:r>
              <a:rPr lang="ru-RU" sz="1600" b="1" dirty="0" err="1" smtClean="0">
                <a:solidFill>
                  <a:srgbClr val="245A8C"/>
                </a:solidFill>
                <a:latin typeface="Arial" panose="020B0604020202020204" pitchFamily="34" charset="0"/>
                <a:cs typeface="Arial" panose="020B0604020202020204" pitchFamily="34" charset="0"/>
              </a:rPr>
              <a:t>Сайловда</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иштирок</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этишини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молиялаштириш</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учун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ажратиладиган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давлат</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маблағларининг</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бир</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номзод</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ҳисобига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тўғри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келадиган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миқдори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Ўзбекистон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Республикаси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Марказий</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сайлов</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комиссияси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томонидан</a:t>
            </a:r>
            <a:r>
              <a:rPr lang="ru-RU" sz="1600" b="1" dirty="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белгиланади</a:t>
            </a:r>
            <a:r>
              <a:rPr lang="ru-RU" sz="1600" b="1" dirty="0" smtClean="0">
                <a:solidFill>
                  <a:srgbClr val="245A8C"/>
                </a:solidFill>
                <a:latin typeface="Arial" panose="020B0604020202020204" pitchFamily="34" charset="0"/>
                <a:cs typeface="Arial" panose="020B0604020202020204" pitchFamily="34" charset="0"/>
              </a:rPr>
              <a:t>;</a:t>
            </a:r>
            <a:endParaRPr lang="en-US" sz="1600" b="1" dirty="0" smtClean="0">
              <a:solidFill>
                <a:srgbClr val="245A8C"/>
              </a:solidFill>
              <a:latin typeface="Arial" panose="020B0604020202020204" pitchFamily="34" charset="0"/>
              <a:cs typeface="Arial" panose="020B0604020202020204" pitchFamily="34" charset="0"/>
            </a:endParaRPr>
          </a:p>
          <a:p>
            <a:pPr marL="176213" indent="184150">
              <a:spcBef>
                <a:spcPts val="600"/>
              </a:spcBef>
              <a:spcAft>
                <a:spcPts val="600"/>
              </a:spcAft>
              <a:tabLst>
                <a:tab pos="6997700" algn="l"/>
              </a:tabLst>
            </a:pPr>
            <a:r>
              <a:rPr lang="ru-RU" sz="1600" b="1" dirty="0" err="1" smtClean="0">
                <a:solidFill>
                  <a:srgbClr val="245A8C"/>
                </a:solidFill>
                <a:latin typeface="Arial" panose="020B0604020202020204" pitchFamily="34" charset="0"/>
                <a:cs typeface="Arial" panose="020B0604020202020204" pitchFamily="34" charset="0"/>
              </a:rPr>
              <a:t>сиёсий</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партиядан</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рўйхатга</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олинган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номзодлар</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сонига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мувофиқ</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ҳажмда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сиёсий</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партиянинг</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ҳисоб-китоб</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варағига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белгиланган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тартибда</a:t>
            </a:r>
            <a:r>
              <a:rPr lang="ru-RU" sz="1600" b="1" dirty="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ўтказилади</a:t>
            </a:r>
            <a:r>
              <a:rPr lang="ru-RU" sz="1600" b="1" dirty="0" smtClean="0">
                <a:solidFill>
                  <a:srgbClr val="245A8C"/>
                </a:solidFill>
                <a:latin typeface="Arial" panose="020B0604020202020204" pitchFamily="34" charset="0"/>
                <a:cs typeface="Arial" panose="020B0604020202020204" pitchFamily="34" charset="0"/>
              </a:rPr>
              <a:t>;</a:t>
            </a:r>
            <a:endParaRPr lang="en-US" sz="1600" b="1" dirty="0" smtClean="0">
              <a:solidFill>
                <a:srgbClr val="245A8C"/>
              </a:solidFill>
              <a:latin typeface="Arial" panose="020B0604020202020204" pitchFamily="34" charset="0"/>
              <a:cs typeface="Arial" panose="020B0604020202020204" pitchFamily="34" charset="0"/>
            </a:endParaRPr>
          </a:p>
          <a:p>
            <a:pPr marL="176213" indent="184150">
              <a:spcBef>
                <a:spcPts val="600"/>
              </a:spcBef>
              <a:spcAft>
                <a:spcPts val="600"/>
              </a:spcAft>
              <a:tabLst>
                <a:tab pos="6997700" algn="l"/>
              </a:tabLst>
            </a:pPr>
            <a:r>
              <a:rPr lang="uz-Cyrl-UZ" sz="1600" b="1" dirty="0" smtClean="0">
                <a:solidFill>
                  <a:srgbClr val="245A8C"/>
                </a:solidFill>
                <a:latin typeface="Arial" panose="020B0604020202020204" pitchFamily="34" charset="0"/>
                <a:cs typeface="Arial" panose="020B0604020202020204" pitchFamily="34" charset="0"/>
              </a:rPr>
              <a:t>а</a:t>
            </a:r>
            <a:r>
              <a:rPr lang="ru-RU" sz="1600" b="1" dirty="0" err="1" smtClean="0">
                <a:solidFill>
                  <a:srgbClr val="245A8C"/>
                </a:solidFill>
                <a:latin typeface="Arial" panose="020B0604020202020204" pitchFamily="34" charset="0"/>
                <a:cs typeface="Arial" panose="020B0604020202020204" pitchFamily="34" charset="0"/>
              </a:rPr>
              <a:t>жратилган</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маблағлар</a:t>
            </a:r>
            <a:r>
              <a:rPr lang="ru-RU" sz="1600" b="1" dirty="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ташвиқот</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олиб</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боришга</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номзодларнинг</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ишончли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вакиллари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ва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ташвиқот</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ўтказиш</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учун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жалб</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қилинадиган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бошқа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фаоллар</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ишини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ташкил</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этишга</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сайлов</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кампаниясини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ўтказишга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доир</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умумпартиявий</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тадбирларга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сарфланиши</a:t>
            </a:r>
            <a:r>
              <a:rPr lang="ru-RU" sz="1600" b="1" dirty="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керак</a:t>
            </a:r>
            <a:r>
              <a:rPr lang="ru-RU" sz="1600" b="1" dirty="0" smtClean="0">
                <a:solidFill>
                  <a:srgbClr val="245A8C"/>
                </a:solidFill>
                <a:latin typeface="Arial" panose="020B0604020202020204" pitchFamily="34" charset="0"/>
                <a:cs typeface="Arial" panose="020B0604020202020204" pitchFamily="34" charset="0"/>
              </a:rPr>
              <a:t>;</a:t>
            </a:r>
            <a:endParaRPr lang="en-US" sz="1600" b="1" dirty="0" smtClean="0">
              <a:solidFill>
                <a:srgbClr val="245A8C"/>
              </a:solidFill>
              <a:latin typeface="Arial" panose="020B0604020202020204" pitchFamily="34" charset="0"/>
              <a:cs typeface="Arial" panose="020B0604020202020204" pitchFamily="34" charset="0"/>
            </a:endParaRPr>
          </a:p>
          <a:p>
            <a:pPr marL="176213" indent="184150">
              <a:spcBef>
                <a:spcPts val="600"/>
              </a:spcBef>
              <a:spcAft>
                <a:spcPts val="600"/>
              </a:spcAft>
              <a:tabLst>
                <a:tab pos="6997700" algn="l"/>
              </a:tabLst>
            </a:pPr>
            <a:r>
              <a:rPr lang="uz-Cyrl-UZ" sz="1600" b="1" dirty="0" smtClean="0">
                <a:solidFill>
                  <a:srgbClr val="245A8C"/>
                </a:solidFill>
                <a:latin typeface="Arial" panose="020B0604020202020204" pitchFamily="34" charset="0"/>
                <a:cs typeface="Arial" panose="020B0604020202020204" pitchFamily="34" charset="0"/>
              </a:rPr>
              <a:t>с</a:t>
            </a:r>
            <a:r>
              <a:rPr lang="ru-RU" sz="1600" b="1" dirty="0" err="1" smtClean="0">
                <a:solidFill>
                  <a:srgbClr val="245A8C"/>
                </a:solidFill>
                <a:latin typeface="Arial" panose="020B0604020202020204" pitchFamily="34" charset="0"/>
                <a:cs typeface="Arial" panose="020B0604020202020204" pitchFamily="34" charset="0"/>
              </a:rPr>
              <a:t>иёсий</a:t>
            </a:r>
            <a:r>
              <a:rPr lang="ru-RU" sz="1600" b="1" dirty="0" smtClean="0">
                <a:solidFill>
                  <a:srgbClr val="245A8C"/>
                </a:solidFill>
                <a:latin typeface="Arial" panose="020B0604020202020204" pitchFamily="34" charset="0"/>
                <a:cs typeface="Arial" panose="020B0604020202020204" pitchFamily="34" charset="0"/>
              </a:rPr>
              <a:t> </a:t>
            </a:r>
            <a:r>
              <a:rPr lang="ru-RU" sz="1600" b="1" dirty="0">
                <a:solidFill>
                  <a:srgbClr val="245A8C"/>
                </a:solidFill>
                <a:latin typeface="Arial" panose="020B0604020202020204" pitchFamily="34" charset="0"/>
                <a:cs typeface="Arial" panose="020B0604020202020204" pitchFamily="34" charset="0"/>
              </a:rPr>
              <a:t>партия </a:t>
            </a:r>
            <a:r>
              <a:rPr lang="ru-RU" sz="1600" b="1" dirty="0" err="1">
                <a:solidFill>
                  <a:srgbClr val="245A8C"/>
                </a:solidFill>
                <a:latin typeface="Arial" panose="020B0604020202020204" pitchFamily="34" charset="0"/>
                <a:cs typeface="Arial" panose="020B0604020202020204" pitchFamily="34" charset="0"/>
              </a:rPr>
              <a:t>ҳар</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йили</a:t>
            </a:r>
            <a:r>
              <a:rPr lang="ru-RU" sz="1600" b="1" dirty="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молия</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органларига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давлат</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солиқ</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хизмати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органларига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Ўзбекистон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Республикаси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Ҳисоб</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палатаси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ва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Адлия</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вазирлигига</a:t>
            </a:r>
            <a:r>
              <a:rPr lang="ru-RU" sz="1600" b="1" dirty="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молиявий</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ва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бошқа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маблағлар</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тўғрисида</a:t>
            </a:r>
            <a:r>
              <a:rPr lang="ru-RU" sz="1600" b="1" dirty="0">
                <a:solidFill>
                  <a:srgbClr val="245A8C"/>
                </a:solidFill>
                <a:latin typeface="Arial" panose="020B0604020202020204" pitchFamily="34" charset="0"/>
                <a:cs typeface="Arial" panose="020B0604020202020204" pitchFamily="34" charset="0"/>
              </a:rPr>
              <a:t> </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ҳисобот</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тақдим</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этиши</a:t>
            </a:r>
            <a:r>
              <a:rPr lang="ru-RU" sz="1600" b="1" dirty="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шарт</a:t>
            </a:r>
            <a:r>
              <a:rPr lang="ru-RU" sz="1600" b="1" dirty="0" smtClean="0">
                <a:solidFill>
                  <a:srgbClr val="245A8C"/>
                </a:solidFill>
                <a:latin typeface="Arial" panose="020B0604020202020204" pitchFamily="34" charset="0"/>
                <a:cs typeface="Arial" panose="020B0604020202020204" pitchFamily="34" charset="0"/>
              </a:rPr>
              <a:t>; </a:t>
            </a:r>
            <a:endParaRPr lang="en-US" sz="1600" b="1" dirty="0" smtClean="0">
              <a:solidFill>
                <a:srgbClr val="245A8C"/>
              </a:solidFill>
              <a:latin typeface="Arial" panose="020B0604020202020204" pitchFamily="34" charset="0"/>
              <a:cs typeface="Arial" panose="020B0604020202020204" pitchFamily="34" charset="0"/>
            </a:endParaRPr>
          </a:p>
          <a:p>
            <a:pPr marL="176213" indent="184150">
              <a:spcBef>
                <a:spcPts val="600"/>
              </a:spcBef>
              <a:spcAft>
                <a:spcPts val="600"/>
              </a:spcAft>
              <a:tabLst>
                <a:tab pos="6997700" algn="l"/>
              </a:tabLst>
            </a:pPr>
            <a:r>
              <a:rPr lang="uz-Cyrl-UZ" sz="1600" b="1" dirty="0" smtClean="0">
                <a:solidFill>
                  <a:srgbClr val="245A8C"/>
                </a:solidFill>
                <a:latin typeface="Arial" panose="020B0604020202020204" pitchFamily="34" charset="0"/>
                <a:cs typeface="Arial" panose="020B0604020202020204" pitchFamily="34" charset="0"/>
              </a:rPr>
              <a:t>с</a:t>
            </a:r>
            <a:r>
              <a:rPr lang="ru-RU" sz="1600" b="1" dirty="0" err="1" smtClean="0">
                <a:solidFill>
                  <a:srgbClr val="245A8C"/>
                </a:solidFill>
                <a:latin typeface="Arial" panose="020B0604020202020204" pitchFamily="34" charset="0"/>
                <a:cs typeface="Arial" panose="020B0604020202020204" pitchFamily="34" charset="0"/>
              </a:rPr>
              <a:t>иёсий</a:t>
            </a:r>
            <a:r>
              <a:rPr lang="ru-RU" sz="1600" b="1" dirty="0" smtClean="0">
                <a:solidFill>
                  <a:srgbClr val="245A8C"/>
                </a:solidFill>
                <a:latin typeface="Arial" panose="020B0604020202020204" pitchFamily="34" charset="0"/>
                <a:cs typeface="Arial" panose="020B0604020202020204" pitchFamily="34" charset="0"/>
              </a:rPr>
              <a:t> </a:t>
            </a:r>
            <a:r>
              <a:rPr lang="ru-RU" sz="1600" b="1" dirty="0">
                <a:solidFill>
                  <a:srgbClr val="245A8C"/>
                </a:solidFill>
                <a:latin typeface="Arial" panose="020B0604020202020204" pitchFamily="34" charset="0"/>
                <a:cs typeface="Arial" panose="020B0604020202020204" pitchFamily="34" charset="0"/>
              </a:rPr>
              <a:t>партия </a:t>
            </a:r>
            <a:r>
              <a:rPr lang="ru-RU" sz="1600" b="1" dirty="0" err="1" smtClean="0">
                <a:solidFill>
                  <a:srgbClr val="245A8C"/>
                </a:solidFill>
                <a:latin typeface="Arial" panose="020B0604020202020204" pitchFamily="34" charset="0"/>
                <a:cs typeface="Arial" panose="020B0604020202020204" pitchFamily="34" charset="0"/>
              </a:rPr>
              <a:t>сайлов</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кунида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оралиқ</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ҳисоботни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сайлов</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натижалари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эълон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қилинганидан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кейин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эса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якуний</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ҳисоботни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Ўзбекистон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Республикаси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Марказий</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сайлов</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комиссиясига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тақдим</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этади</a:t>
            </a:r>
            <a:r>
              <a:rPr lang="ru-RU" sz="1600" b="1" dirty="0">
                <a:solidFill>
                  <a:srgbClr val="245A8C"/>
                </a:solidFill>
                <a:latin typeface="Arial" panose="020B0604020202020204" pitchFamily="34" charset="0"/>
                <a:cs typeface="Arial" panose="020B0604020202020204" pitchFamily="34" charset="0"/>
              </a:rPr>
              <a:t>.</a:t>
            </a:r>
          </a:p>
        </p:txBody>
      </p:sp>
      <p:grpSp>
        <p:nvGrpSpPr>
          <p:cNvPr id="15" name="Группа 14">
            <a:extLst>
              <a:ext uri="{FF2B5EF4-FFF2-40B4-BE49-F238E27FC236}">
                <a16:creationId xmlns="" xmlns:a16="http://schemas.microsoft.com/office/drawing/2014/main" id="{151AA7B4-A861-4381-8253-438442166579}"/>
              </a:ext>
            </a:extLst>
          </p:cNvPr>
          <p:cNvGrpSpPr/>
          <p:nvPr/>
        </p:nvGrpSpPr>
        <p:grpSpPr>
          <a:xfrm rot="1515935">
            <a:off x="716934" y="2386781"/>
            <a:ext cx="2474610" cy="3088582"/>
            <a:chOff x="6163103" y="1961295"/>
            <a:chExt cx="3038953" cy="3509469"/>
          </a:xfrm>
          <a:effectLst>
            <a:outerShdw blurRad="38100" sx="101000" sy="101000" algn="ctr" rotWithShape="0">
              <a:prstClr val="black">
                <a:alpha val="40000"/>
              </a:prstClr>
            </a:outerShdw>
          </a:effectLst>
        </p:grpSpPr>
        <p:pic>
          <p:nvPicPr>
            <p:cNvPr id="16" name="Рисунок 15">
              <a:extLst>
                <a:ext uri="{FF2B5EF4-FFF2-40B4-BE49-F238E27FC236}">
                  <a16:creationId xmlns="" xmlns:a16="http://schemas.microsoft.com/office/drawing/2014/main" id="{BE7DCD59-4B7B-4D20-9653-3635B9C315A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7118" y="3115952"/>
              <a:ext cx="1654938" cy="1654938"/>
            </a:xfrm>
            <a:prstGeom prst="ellipse">
              <a:avLst/>
            </a:prstGeom>
          </p:spPr>
        </p:pic>
        <p:pic>
          <p:nvPicPr>
            <p:cNvPr id="17" name="Рисунок 16">
              <a:extLst>
                <a:ext uri="{FF2B5EF4-FFF2-40B4-BE49-F238E27FC236}">
                  <a16:creationId xmlns="" xmlns:a16="http://schemas.microsoft.com/office/drawing/2014/main" id="{80151458-85D2-4117-8D8A-AC70663806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7283" y="3871094"/>
              <a:ext cx="1599670" cy="1599670"/>
            </a:xfrm>
            <a:prstGeom prst="rect">
              <a:avLst/>
            </a:prstGeom>
          </p:spPr>
        </p:pic>
        <p:pic>
          <p:nvPicPr>
            <p:cNvPr id="18" name="Рисунок 17">
              <a:extLst>
                <a:ext uri="{FF2B5EF4-FFF2-40B4-BE49-F238E27FC236}">
                  <a16:creationId xmlns="" xmlns:a16="http://schemas.microsoft.com/office/drawing/2014/main" id="{7C01D813-D937-42A9-9111-6DA37AC516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3515" y="1961295"/>
              <a:ext cx="1666875" cy="1666875"/>
            </a:xfrm>
            <a:prstGeom prst="rect">
              <a:avLst/>
            </a:prstGeom>
          </p:spPr>
        </p:pic>
        <p:pic>
          <p:nvPicPr>
            <p:cNvPr id="19" name="Рисунок 18">
              <a:extLst>
                <a:ext uri="{FF2B5EF4-FFF2-40B4-BE49-F238E27FC236}">
                  <a16:creationId xmlns="" xmlns:a16="http://schemas.microsoft.com/office/drawing/2014/main" id="{E48B570E-54DF-4646-A283-5D163DC07A6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63103" y="2470017"/>
              <a:ext cx="1714660" cy="1701264"/>
            </a:xfrm>
            <a:prstGeom prst="rect">
              <a:avLst/>
            </a:prstGeom>
          </p:spPr>
        </p:pic>
      </p:grpSp>
      <p:pic>
        <p:nvPicPr>
          <p:cNvPr id="12" name="Рисунок 11" descr="https://www.turkishnews.com/ru/content/wp-content/uploads/2019/11/1c6aacf9c1f7d067469f533f1e7e9a45.jpg"/>
          <p:cNvPicPr/>
          <p:nvPr/>
        </p:nvPicPr>
        <p:blipFill rotWithShape="1">
          <a:blip r:embed="rId6">
            <a:extLst>
              <a:ext uri="{28A0092B-C50C-407E-A947-70E740481C1C}">
                <a14:useLocalDpi xmlns:a14="http://schemas.microsoft.com/office/drawing/2010/main" val="0"/>
              </a:ext>
            </a:extLst>
          </a:blip>
          <a:srcRect l="43131" t="2707" r="6561" b="52387"/>
          <a:stretch/>
        </p:blipFill>
        <p:spPr bwMode="auto">
          <a:xfrm>
            <a:off x="199260" y="3407366"/>
            <a:ext cx="1236236" cy="12542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sp>
        <p:nvSpPr>
          <p:cNvPr id="10"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1507397"/>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1" name="Заголовок 1"/>
          <p:cNvSpPr txBox="1">
            <a:spLocks/>
          </p:cNvSpPr>
          <p:nvPr/>
        </p:nvSpPr>
        <p:spPr>
          <a:xfrm>
            <a:off x="214256" y="-13105"/>
            <a:ext cx="11756834" cy="1571854"/>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uz-Cyrl-UZ" sz="2800" b="1" dirty="0">
                <a:latin typeface="Arial" panose="020B0604020202020204" pitchFamily="34" charset="0"/>
              </a:rPr>
              <a:t>ЎЗБЕКИСТОН </a:t>
            </a:r>
            <a:r>
              <a:rPr lang="uz-Cyrl-UZ" sz="2800" b="1" dirty="0" smtClean="0">
                <a:latin typeface="Arial" panose="020B0604020202020204" pitchFamily="34" charset="0"/>
              </a:rPr>
              <a:t>РЕСПУБЛИКАСИ “</a:t>
            </a:r>
            <a:r>
              <a:rPr lang="uz-Cyrl-UZ" sz="2800" b="1" dirty="0">
                <a:latin typeface="Arial" panose="020B0604020202020204" pitchFamily="34" charset="0"/>
              </a:rPr>
              <a:t>СИЁСИЙ ПАРТИЯЛАРНИ МОЛИЯЛАШТИРИШ ТЎҒРИСИДА”ГИ ҚОНУНИНИНГ</a:t>
            </a:r>
          </a:p>
          <a:p>
            <a:pPr lvl="0" algn="ctr"/>
            <a:r>
              <a:rPr lang="uz-Cyrl-UZ" sz="2800" b="1" dirty="0">
                <a:latin typeface="Arial" panose="020B0604020202020204" pitchFamily="34" charset="0"/>
              </a:rPr>
              <a:t> </a:t>
            </a:r>
            <a:r>
              <a:rPr lang="uz-Cyrl-UZ" sz="2800" b="1" dirty="0" smtClean="0">
                <a:latin typeface="Arial" panose="020B0604020202020204" pitchFamily="34" charset="0"/>
              </a:rPr>
              <a:t>8- </a:t>
            </a:r>
            <a:r>
              <a:rPr lang="uz-Cyrl-UZ" sz="2800" b="1" dirty="0">
                <a:latin typeface="Arial" panose="020B0604020202020204" pitchFamily="34" charset="0"/>
              </a:rPr>
              <a:t>ВА </a:t>
            </a:r>
            <a:r>
              <a:rPr lang="uz-Cyrl-UZ" sz="2800" b="1" dirty="0" smtClean="0">
                <a:latin typeface="Arial" panose="020B0604020202020204" pitchFamily="34" charset="0"/>
              </a:rPr>
              <a:t>16-МОДДАЛАРИГА </a:t>
            </a:r>
            <a:r>
              <a:rPr lang="uz-Cyrl-UZ" sz="2800" b="1" dirty="0">
                <a:latin typeface="Arial" panose="020B0604020202020204" pitchFamily="34" charset="0"/>
              </a:rPr>
              <a:t>КИРИТИЛГАН </a:t>
            </a:r>
            <a:r>
              <a:rPr lang="uz-Cyrl-UZ" sz="2800" b="1" dirty="0" smtClean="0">
                <a:latin typeface="Arial" panose="020B0604020202020204" pitchFamily="34" charset="0"/>
              </a:rPr>
              <a:t>ЯНГИЛИКЛАР</a:t>
            </a:r>
            <a:endParaRPr lang="ru-RU" sz="2800" b="1" dirty="0">
              <a:latin typeface="Arial" panose="020B0604020202020204" pitchFamily="34" charset="0"/>
            </a:endParaRPr>
          </a:p>
        </p:txBody>
      </p:sp>
    </p:spTree>
    <p:extLst>
      <p:ext uri="{BB962C8B-B14F-4D97-AF65-F5344CB8AC3E}">
        <p14:creationId xmlns:p14="http://schemas.microsoft.com/office/powerpoint/2010/main" val="3127786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Участка сайлов комиссияси азоларининг сайлов кодекси бўйича ҳуқуқий  билимларини ошириш даъвом этмоқда, бунда Сайлов кодексининг 58-моддасига  ҳам алоҳида этибор қаратилмоқда — Teletyp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691" y="2123697"/>
            <a:ext cx="4283254" cy="33582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Скругленный прямоугольник 7"/>
          <p:cNvSpPr/>
          <p:nvPr/>
        </p:nvSpPr>
        <p:spPr>
          <a:xfrm>
            <a:off x="5118434" y="1017992"/>
            <a:ext cx="6961713" cy="2408530"/>
          </a:xfrm>
          <a:prstGeom prst="round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r>
              <a:rPr lang="ru-RU" sz="2000" dirty="0">
                <a:solidFill>
                  <a:srgbClr val="002060"/>
                </a:solidFill>
                <a:latin typeface="Arial" panose="020B0604020202020204" pitchFamily="34" charset="0"/>
                <a:cs typeface="Arial" panose="020B0604020202020204" pitchFamily="34" charset="0"/>
              </a:rPr>
              <a:t>25-модданинг </a:t>
            </a:r>
            <a:r>
              <a:rPr lang="ru-RU" sz="2000" dirty="0" err="1">
                <a:solidFill>
                  <a:srgbClr val="002060"/>
                </a:solidFill>
                <a:latin typeface="Arial" panose="020B0604020202020204" pitchFamily="34" charset="0"/>
                <a:cs typeface="Arial" panose="020B0604020202020204" pitchFamily="34" charset="0"/>
              </a:rPr>
              <a:t>учинчи</a:t>
            </a:r>
            <a:r>
              <a:rPr lang="ru-RU" sz="2000" dirty="0">
                <a:solidFill>
                  <a:srgbClr val="002060"/>
                </a:solidFill>
                <a:latin typeface="Arial" panose="020B0604020202020204" pitchFamily="34" charset="0"/>
                <a:cs typeface="Arial" panose="020B0604020202020204" pitchFamily="34" charset="0"/>
              </a:rPr>
              <a:t> </a:t>
            </a:r>
            <a:r>
              <a:rPr lang="ru-RU" sz="2000" dirty="0" err="1">
                <a:solidFill>
                  <a:srgbClr val="002060"/>
                </a:solidFill>
                <a:latin typeface="Arial" panose="020B0604020202020204" pitchFamily="34" charset="0"/>
                <a:cs typeface="Arial" panose="020B0604020202020204" pitchFamily="34" charset="0"/>
              </a:rPr>
              <a:t>қисмида</a:t>
            </a:r>
            <a:r>
              <a:rPr lang="ru-RU" sz="2000" dirty="0">
                <a:solidFill>
                  <a:srgbClr val="002060"/>
                </a:solidFill>
                <a:latin typeface="Arial" panose="020B0604020202020204" pitchFamily="34" charset="0"/>
                <a:cs typeface="Arial" panose="020B0604020202020204" pitchFamily="34" charset="0"/>
              </a:rPr>
              <a:t> </a:t>
            </a:r>
            <a:r>
              <a:rPr lang="ru-RU" sz="2000" b="1" dirty="0">
                <a:solidFill>
                  <a:srgbClr val="245A8C"/>
                </a:solidFill>
                <a:latin typeface="Arial" panose="020B0604020202020204" pitchFamily="34" charset="0"/>
                <a:cs typeface="Arial" panose="020B0604020202020204" pitchFamily="34" charset="0"/>
              </a:rPr>
              <a:t>у</a:t>
            </a:r>
            <a:r>
              <a:rPr lang="uz-Cyrl-UZ" sz="2000" b="1" dirty="0">
                <a:solidFill>
                  <a:srgbClr val="245A8C"/>
                </a:solidFill>
                <a:latin typeface="Arial" panose="020B0604020202020204" pitchFamily="34" charset="0"/>
                <a:cs typeface="Arial" panose="020B0604020202020204" pitchFamily="34" charset="0"/>
              </a:rPr>
              <a:t>частка сайлов комиссияси аъзоларининг ярмидан кўпи  битта ташкилотдан тавсия этилиши </a:t>
            </a:r>
            <a:r>
              <a:rPr lang="uz-Cyrl-UZ" sz="2000" b="1" dirty="0" smtClean="0">
                <a:solidFill>
                  <a:srgbClr val="245A8C"/>
                </a:solidFill>
                <a:latin typeface="Arial" panose="020B0604020202020204" pitchFamily="34" charset="0"/>
                <a:cs typeface="Arial" panose="020B0604020202020204" pitchFamily="34" charset="0"/>
              </a:rPr>
              <a:t>мумкин </a:t>
            </a:r>
            <a:r>
              <a:rPr lang="uz-Cyrl-UZ" sz="2000" b="1" dirty="0">
                <a:solidFill>
                  <a:srgbClr val="245A8C"/>
                </a:solidFill>
                <a:latin typeface="Arial" panose="020B0604020202020204" pitchFamily="34" charset="0"/>
                <a:cs typeface="Arial" panose="020B0604020202020204" pitchFamily="34" charset="0"/>
              </a:rPr>
              <a:t>эмаслиги </a:t>
            </a:r>
            <a:r>
              <a:rPr lang="uz-Cyrl-UZ" sz="2000" dirty="0">
                <a:solidFill>
                  <a:srgbClr val="002060"/>
                </a:solidFill>
                <a:latin typeface="Arial" panose="020B0604020202020204" pitchFamily="34" charset="0"/>
                <a:cs typeface="Arial" panose="020B0604020202020204" pitchFamily="34" charset="0"/>
              </a:rPr>
              <a:t>тўғрисидаги норма белгиланди</a:t>
            </a:r>
            <a:r>
              <a:rPr lang="uz-Cyrl-UZ" sz="2000" dirty="0" smtClean="0">
                <a:solidFill>
                  <a:srgbClr val="002060"/>
                </a:solidFill>
                <a:latin typeface="Arial" panose="020B0604020202020204" pitchFamily="34" charset="0"/>
                <a:cs typeface="Arial" panose="020B0604020202020204" pitchFamily="34" charset="0"/>
              </a:rPr>
              <a:t>. Чет давлатларда, ҳарбий </a:t>
            </a:r>
            <a:r>
              <a:rPr lang="uz-Cyrl-UZ" sz="2000" dirty="0">
                <a:solidFill>
                  <a:srgbClr val="002060"/>
                </a:solidFill>
                <a:latin typeface="Arial" panose="020B0604020202020204" pitchFamily="34" charset="0"/>
                <a:cs typeface="Arial" panose="020B0604020202020204" pitchFamily="34" charset="0"/>
              </a:rPr>
              <a:t>қисмларда, санаторийларда ва дам олиш уйларида, </a:t>
            </a:r>
            <a:r>
              <a:rPr lang="uz-Cyrl-UZ" sz="2000" dirty="0" smtClean="0">
                <a:solidFill>
                  <a:srgbClr val="002060"/>
                </a:solidFill>
                <a:latin typeface="Arial" panose="020B0604020202020204" pitchFamily="34" charset="0"/>
                <a:cs typeface="Arial" panose="020B0604020202020204" pitchFamily="34" charset="0"/>
              </a:rPr>
              <a:t>касалхоналарда, қамоқда </a:t>
            </a:r>
            <a:r>
              <a:rPr lang="uz-Cyrl-UZ" sz="2000" dirty="0">
                <a:solidFill>
                  <a:srgbClr val="002060"/>
                </a:solidFill>
                <a:latin typeface="Arial" panose="020B0604020202020204" pitchFamily="34" charset="0"/>
                <a:cs typeface="Arial" panose="020B0604020202020204" pitchFamily="34" charset="0"/>
              </a:rPr>
              <a:t>сақлаш ва озодликдан маҳрум қилиш жойларида ташкил этилган участка сайлов комиссиялари </a:t>
            </a:r>
            <a:r>
              <a:rPr lang="uz-Cyrl-UZ" sz="2000" dirty="0" smtClean="0">
                <a:solidFill>
                  <a:srgbClr val="002060"/>
                </a:solidFill>
                <a:latin typeface="Arial" panose="020B0604020202020204" pitchFamily="34" charset="0"/>
                <a:cs typeface="Arial" panose="020B0604020202020204" pitchFamily="34" charset="0"/>
              </a:rPr>
              <a:t>бундан мустасно.</a:t>
            </a:r>
            <a:endParaRPr lang="ru-RU" sz="2000" dirty="0">
              <a:solidFill>
                <a:srgbClr val="002060"/>
              </a:solidFill>
              <a:latin typeface="Arial" panose="020B0604020202020204" pitchFamily="34" charset="0"/>
              <a:cs typeface="Arial" panose="020B0604020202020204" pitchFamily="34" charset="0"/>
            </a:endParaRPr>
          </a:p>
        </p:txBody>
      </p:sp>
      <p:sp>
        <p:nvSpPr>
          <p:cNvPr id="14" name="TextBox 13"/>
          <p:cNvSpPr txBox="1"/>
          <p:nvPr/>
        </p:nvSpPr>
        <p:spPr>
          <a:xfrm>
            <a:off x="5314605" y="3814551"/>
            <a:ext cx="6522261" cy="399698"/>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213360" tIns="121920" rIns="213360" bIns="121920" numCol="1" spcCol="1270" anchor="ctr" anchorCtr="0">
            <a:noAutofit/>
          </a:bodyPr>
          <a:lstStyle/>
          <a:p>
            <a:pPr lvl="0" algn="ctr" defTabSz="1333500">
              <a:lnSpc>
                <a:spcPct val="90000"/>
              </a:lnSpc>
              <a:spcBef>
                <a:spcPct val="0"/>
              </a:spcBef>
              <a:spcAft>
                <a:spcPct val="35000"/>
              </a:spcAft>
            </a:pPr>
            <a:r>
              <a:rPr lang="uz-Cyrl-UZ"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АҲАМИЯТИ:</a:t>
            </a:r>
            <a:endParaRPr lang="ru-RU" sz="2000" kern="12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cxnSp>
        <p:nvCxnSpPr>
          <p:cNvPr id="4" name="Прямая соединительная линия 3"/>
          <p:cNvCxnSpPr/>
          <p:nvPr/>
        </p:nvCxnSpPr>
        <p:spPr>
          <a:xfrm flipH="1">
            <a:off x="5314605" y="3616417"/>
            <a:ext cx="6522261" cy="0"/>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3" name="Группа 2"/>
          <p:cNvGrpSpPr/>
          <p:nvPr/>
        </p:nvGrpSpPr>
        <p:grpSpPr>
          <a:xfrm>
            <a:off x="4555319" y="1051032"/>
            <a:ext cx="601251" cy="399698"/>
            <a:chOff x="4542522" y="1221944"/>
            <a:chExt cx="601251" cy="826252"/>
          </a:xfrm>
        </p:grpSpPr>
        <p:sp>
          <p:nvSpPr>
            <p:cNvPr id="5" name="Параллелограмм 4"/>
            <p:cNvSpPr/>
            <p:nvPr/>
          </p:nvSpPr>
          <p:spPr>
            <a:xfrm>
              <a:off x="4542522" y="1221944"/>
              <a:ext cx="419100" cy="826252"/>
            </a:xfrm>
            <a:prstGeom prst="parallelogram">
              <a:avLst>
                <a:gd name="adj" fmla="val 5509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араллелограмм 16"/>
            <p:cNvSpPr/>
            <p:nvPr/>
          </p:nvSpPr>
          <p:spPr>
            <a:xfrm>
              <a:off x="4785924" y="1221944"/>
              <a:ext cx="252000" cy="826252"/>
            </a:xfrm>
            <a:prstGeom prst="parallelogram">
              <a:avLst>
                <a:gd name="adj" fmla="val 9047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араллелограмм 17"/>
            <p:cNvSpPr/>
            <p:nvPr/>
          </p:nvSpPr>
          <p:spPr>
            <a:xfrm>
              <a:off x="4855773" y="1221944"/>
              <a:ext cx="288000" cy="826252"/>
            </a:xfrm>
            <a:prstGeom prst="parallelogram">
              <a:avLst>
                <a:gd name="adj" fmla="val 8312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1" name="TextBox 10"/>
          <p:cNvSpPr txBox="1"/>
          <p:nvPr/>
        </p:nvSpPr>
        <p:spPr>
          <a:xfrm>
            <a:off x="5314605" y="4214249"/>
            <a:ext cx="6522261" cy="21110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60020" tIns="160020" rIns="213360" bIns="240030" numCol="1" spcCol="1270" anchor="t" anchorCtr="0">
            <a:noAutofit/>
          </a:bodyPr>
          <a:lstStyle/>
          <a:p>
            <a:pPr marL="0" lvl="1" defTabSz="1333500" rtl="0">
              <a:spcBef>
                <a:spcPct val="0"/>
              </a:spcBef>
            </a:pPr>
            <a:r>
              <a:rPr lang="uz-Cyrl-UZ" sz="2000" dirty="0" smtClean="0">
                <a:solidFill>
                  <a:srgbClr val="245A8C"/>
                </a:solidFill>
                <a:latin typeface="Arial" panose="020B0604020202020204" pitchFamily="34" charset="0"/>
                <a:cs typeface="Arial" panose="020B0604020202020204" pitchFamily="34" charset="0"/>
              </a:rPr>
              <a:t>участка сайлов комиссиясида қабул қилинадиган қарорларнинг шаффофлигини таъминлаш;</a:t>
            </a:r>
            <a:endParaRPr lang="en-US" sz="2000" dirty="0" smtClean="0">
              <a:solidFill>
                <a:srgbClr val="245A8C"/>
              </a:solidFill>
              <a:latin typeface="Arial" panose="020B0604020202020204" pitchFamily="34" charset="0"/>
              <a:cs typeface="Arial" panose="020B0604020202020204" pitchFamily="34" charset="0"/>
            </a:endParaRPr>
          </a:p>
          <a:p>
            <a:pPr marL="0" lvl="1" defTabSz="1333500" rtl="0">
              <a:spcBef>
                <a:spcPct val="0"/>
              </a:spcBef>
            </a:pPr>
            <a:endParaRPr lang="uz-Cyrl-UZ" sz="2000" dirty="0" smtClean="0">
              <a:solidFill>
                <a:srgbClr val="245A8C"/>
              </a:solidFill>
              <a:latin typeface="Arial" panose="020B0604020202020204" pitchFamily="34" charset="0"/>
              <a:cs typeface="Arial" panose="020B0604020202020204" pitchFamily="34" charset="0"/>
            </a:endParaRPr>
          </a:p>
          <a:p>
            <a:pPr marL="0" lvl="1" defTabSz="1333500">
              <a:spcBef>
                <a:spcPct val="0"/>
              </a:spcBef>
            </a:pPr>
            <a:r>
              <a:rPr lang="uz-Cyrl-UZ" sz="2000" dirty="0" smtClean="0">
                <a:solidFill>
                  <a:srgbClr val="245A8C"/>
                </a:solidFill>
                <a:latin typeface="Arial" panose="020B0604020202020204" pitchFamily="34" charset="0"/>
                <a:cs typeface="Arial" panose="020B0604020202020204" pitchFamily="34" charset="0"/>
              </a:rPr>
              <a:t>участка сайлов комиссияси томонидан сайловнинг  адолатли ўтказилишини таъминлаш.</a:t>
            </a:r>
            <a:endParaRPr lang="uz-Cyrl-UZ" sz="2000" b="1" kern="1200" dirty="0">
              <a:solidFill>
                <a:srgbClr val="245A8C"/>
              </a:solidFill>
              <a:latin typeface="Arial" panose="020B0604020202020204" pitchFamily="34" charset="0"/>
              <a:cs typeface="Arial" panose="020B0604020202020204" pitchFamily="34" charset="0"/>
            </a:endParaRPr>
          </a:p>
        </p:txBody>
      </p:sp>
      <p:cxnSp>
        <p:nvCxnSpPr>
          <p:cNvPr id="29" name="Прямая соединительная линия 28"/>
          <p:cNvCxnSpPr/>
          <p:nvPr/>
        </p:nvCxnSpPr>
        <p:spPr>
          <a:xfrm>
            <a:off x="5552359" y="5152518"/>
            <a:ext cx="5801441" cy="0"/>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5552359" y="6064402"/>
            <a:ext cx="5801441" cy="0"/>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9"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latin typeface="Arial" panose="020B0604020202020204" pitchFamily="34" charset="0"/>
                <a:cs typeface="Arial" panose="020B0604020202020204" pitchFamily="34" charset="0"/>
              </a:rPr>
              <a:t>САЙЛОВ КОДЕКСИГА КИРИТИЛГАН </a:t>
            </a:r>
            <a:r>
              <a:rPr lang="uz-Cyrl-UZ" sz="2800" b="1" dirty="0" smtClean="0">
                <a:latin typeface="Arial" panose="020B0604020202020204" pitchFamily="34" charset="0"/>
                <a:cs typeface="Arial" panose="020B0604020202020204" pitchFamily="34" charset="0"/>
              </a:rPr>
              <a:t>ЯНГИЛИКЛАР</a:t>
            </a:r>
            <a:endParaRPr lang="ru-RU" sz="2800" b="1" dirty="0">
              <a:latin typeface="Arial" panose="020B0604020202020204" pitchFamily="34" charset="0"/>
              <a:cs typeface="Arial" panose="020B0604020202020204" pitchFamily="34" charset="0"/>
            </a:endParaRPr>
          </a:p>
        </p:txBody>
      </p:sp>
      <p:grpSp>
        <p:nvGrpSpPr>
          <p:cNvPr id="15" name="Группа 14"/>
          <p:cNvGrpSpPr/>
          <p:nvPr/>
        </p:nvGrpSpPr>
        <p:grpSpPr>
          <a:xfrm>
            <a:off x="5314605" y="3814551"/>
            <a:ext cx="601251" cy="399698"/>
            <a:chOff x="4542522" y="1221944"/>
            <a:chExt cx="601251" cy="826252"/>
          </a:xfrm>
        </p:grpSpPr>
        <p:sp>
          <p:nvSpPr>
            <p:cNvPr id="20" name="Параллелограмм 19"/>
            <p:cNvSpPr/>
            <p:nvPr/>
          </p:nvSpPr>
          <p:spPr>
            <a:xfrm>
              <a:off x="4542522" y="1221944"/>
              <a:ext cx="419100" cy="826252"/>
            </a:xfrm>
            <a:prstGeom prst="parallelogram">
              <a:avLst>
                <a:gd name="adj" fmla="val 5509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араллелограмм 20"/>
            <p:cNvSpPr/>
            <p:nvPr/>
          </p:nvSpPr>
          <p:spPr>
            <a:xfrm>
              <a:off x="4785924" y="1221944"/>
              <a:ext cx="252000" cy="826252"/>
            </a:xfrm>
            <a:prstGeom prst="parallelogram">
              <a:avLst>
                <a:gd name="adj" fmla="val 904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араллелограмм 21"/>
            <p:cNvSpPr/>
            <p:nvPr/>
          </p:nvSpPr>
          <p:spPr>
            <a:xfrm>
              <a:off x="4855773" y="1221944"/>
              <a:ext cx="288000" cy="826252"/>
            </a:xfrm>
            <a:prstGeom prst="parallelogram">
              <a:avLst>
                <a:gd name="adj" fmla="val 831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extLst>
      <p:ext uri="{BB962C8B-B14F-4D97-AF65-F5344CB8AC3E}">
        <p14:creationId xmlns:p14="http://schemas.microsoft.com/office/powerpoint/2010/main" val="12839399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F74C9095-CDE8-4581-A062-3D5B26E98FBD}"/>
              </a:ext>
            </a:extLst>
          </p:cNvPr>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683876" y="2190925"/>
            <a:ext cx="2843723" cy="2895600"/>
          </a:xfrm>
          <a:prstGeom prst="rect">
            <a:avLst/>
          </a:prstGeom>
        </p:spPr>
      </p:pic>
      <p:graphicFrame>
        <p:nvGraphicFramePr>
          <p:cNvPr id="10" name="Схема 9"/>
          <p:cNvGraphicFramePr/>
          <p:nvPr>
            <p:extLst>
              <p:ext uri="{D42A27DB-BD31-4B8C-83A1-F6EECF244321}">
                <p14:modId xmlns:p14="http://schemas.microsoft.com/office/powerpoint/2010/main" val="1745555560"/>
              </p:ext>
            </p:extLst>
          </p:nvPr>
        </p:nvGraphicFramePr>
        <p:xfrm>
          <a:off x="3724254" y="922703"/>
          <a:ext cx="7805651" cy="5785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Рисунок 1"/>
          <p:cNvPicPr>
            <a:picLocks noChangeAspect="1"/>
          </p:cNvPicPr>
          <p:nvPr/>
        </p:nvPicPr>
        <p:blipFill rotWithShape="1">
          <a:blip r:embed="rId9" cstate="print">
            <a:duotone>
              <a:schemeClr val="accent1">
                <a:shade val="45000"/>
                <a:satMod val="135000"/>
              </a:schemeClr>
              <a:prstClr val="white"/>
            </a:duotone>
            <a:extLst>
              <a:ext uri="{BEBA8EAE-BF5A-486C-A8C5-ECC9F3942E4B}">
                <a14:imgProps xmlns:a14="http://schemas.microsoft.com/office/drawing/2010/main">
                  <a14:imgLayer r:embed="rId10">
                    <a14:imgEffect>
                      <a14:backgroundRemoval t="0" b="100000" l="0" r="100000"/>
                    </a14:imgEffect>
                    <a14:imgEffect>
                      <a14:artisticPaintStrokes/>
                    </a14:imgEffect>
                    <a14:imgEffect>
                      <a14:brightnessContrast bright="-40000" contrast="-40000"/>
                    </a14:imgEffect>
                  </a14:imgLayer>
                </a14:imgProps>
              </a:ext>
              <a:ext uri="{28A0092B-C50C-407E-A947-70E740481C1C}">
                <a14:useLocalDpi xmlns:a14="http://schemas.microsoft.com/office/drawing/2010/main" val="0"/>
              </a:ext>
            </a:extLst>
          </a:blip>
          <a:srcRect l="21296" r="23611" b="41130"/>
          <a:stretch/>
        </p:blipFill>
        <p:spPr>
          <a:xfrm>
            <a:off x="3902978" y="1243598"/>
            <a:ext cx="444500" cy="366374"/>
          </a:xfrm>
          <a:prstGeom prst="rect">
            <a:avLst/>
          </a:prstGeom>
        </p:spPr>
      </p:pic>
      <p:pic>
        <p:nvPicPr>
          <p:cNvPr id="4" name="Рисунок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376053" y="2001182"/>
            <a:ext cx="431800" cy="431800"/>
          </a:xfrm>
          <a:prstGeom prst="rect">
            <a:avLst/>
          </a:prstGeom>
        </p:spPr>
      </p:pic>
      <p:pic>
        <p:nvPicPr>
          <p:cNvPr id="5" name="Рисунок 4"/>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626245" y="2827719"/>
            <a:ext cx="480662" cy="393268"/>
          </a:xfrm>
          <a:prstGeom prst="rect">
            <a:avLst/>
          </a:prstGeom>
        </p:spPr>
      </p:pic>
      <p:pic>
        <p:nvPicPr>
          <p:cNvPr id="7" name="Рисунок 6"/>
          <p:cNvPicPr>
            <a:picLocks noChangeAspect="1"/>
          </p:cNvPicPr>
          <p:nvPr/>
        </p:nvPicPr>
        <p:blipFill>
          <a:blip r:embed="rId1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740735" y="3600484"/>
            <a:ext cx="429371" cy="432000"/>
          </a:xfrm>
          <a:prstGeom prst="rect">
            <a:avLst/>
          </a:prstGeom>
        </p:spPr>
      </p:pic>
      <p:pic>
        <p:nvPicPr>
          <p:cNvPr id="12" name="Рисунок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643312" y="4371553"/>
            <a:ext cx="431800" cy="431800"/>
          </a:xfrm>
          <a:prstGeom prst="rect">
            <a:avLst/>
          </a:prstGeom>
        </p:spPr>
      </p:pic>
      <p:pic>
        <p:nvPicPr>
          <p:cNvPr id="9" name="Рисунок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383426" y="5162543"/>
            <a:ext cx="466372" cy="466372"/>
          </a:xfrm>
          <a:prstGeom prst="rect">
            <a:avLst/>
          </a:prstGeom>
        </p:spPr>
      </p:pic>
      <p:pic>
        <p:nvPicPr>
          <p:cNvPr id="15" name="Рисунок 1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847415" y="5848232"/>
            <a:ext cx="555626" cy="623404"/>
          </a:xfrm>
          <a:prstGeom prst="ellipse">
            <a:avLst/>
          </a:prstGeom>
        </p:spPr>
      </p:pic>
      <p:sp>
        <p:nvSpPr>
          <p:cNvPr id="14"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6"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latin typeface="Arial" panose="020B0604020202020204" pitchFamily="34" charset="0"/>
                <a:cs typeface="Arial" panose="020B0604020202020204" pitchFamily="34" charset="0"/>
              </a:rPr>
              <a:t>САЙЛОВ КОДЕКСИГА КИРИТИЛГАН </a:t>
            </a:r>
            <a:r>
              <a:rPr lang="uz-Cyrl-UZ" sz="2800" b="1" dirty="0" smtClean="0">
                <a:latin typeface="Arial" panose="020B0604020202020204" pitchFamily="34" charset="0"/>
                <a:cs typeface="Arial" panose="020B0604020202020204" pitchFamily="34" charset="0"/>
              </a:rPr>
              <a:t>ЯНГИЛИКЛАР</a:t>
            </a:r>
            <a:endParaRPr lang="ru-RU"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3231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rotWithShape="1">
          <a:blip r:embed="rId2"/>
          <a:srcRect l="11278" r="14034"/>
          <a:stretch/>
        </p:blipFill>
        <p:spPr>
          <a:xfrm>
            <a:off x="6442745" y="1761689"/>
            <a:ext cx="5267921" cy="367437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 name="Пятиугольник 1"/>
          <p:cNvSpPr/>
          <p:nvPr/>
        </p:nvSpPr>
        <p:spPr>
          <a:xfrm rot="5400000">
            <a:off x="1753527" y="1819946"/>
            <a:ext cx="2936148" cy="5588001"/>
          </a:xfrm>
          <a:prstGeom prst="homePlate">
            <a:avLst>
              <a:gd name="adj" fmla="val 0"/>
            </a:avLst>
          </a:prstGeom>
          <a:gradFill>
            <a:gsLst>
              <a:gs pos="0">
                <a:schemeClr val="lt1">
                  <a:hueOff val="0"/>
                  <a:satOff val="0"/>
                  <a:lumOff val="0"/>
                  <a:alphaOff val="0"/>
                  <a:satMod val="103000"/>
                  <a:lumMod val="102000"/>
                  <a:tint val="94000"/>
                </a:schemeClr>
              </a:gs>
              <a:gs pos="60000">
                <a:schemeClr val="bg1"/>
              </a:gs>
              <a:gs pos="100000">
                <a:schemeClr val="bg1">
                  <a:lumMod val="95000"/>
                </a:schemeClr>
              </a:gs>
            </a:gsLst>
            <a:lin ang="0" scaled="0"/>
          </a:gradFill>
          <a:ln>
            <a:solidFill>
              <a:schemeClr val="bg1">
                <a:lumMod val="95000"/>
              </a:schemeClr>
            </a:solidFill>
          </a:ln>
          <a:effectLst>
            <a:outerShdw blurRad="254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Arial" panose="020B0604020202020204" pitchFamily="34" charset="0"/>
              <a:cs typeface="Arial" panose="020B0604020202020204" pitchFamily="34" charset="0"/>
            </a:endParaRPr>
          </a:p>
        </p:txBody>
      </p:sp>
      <p:sp>
        <p:nvSpPr>
          <p:cNvPr id="12" name="Пятиугольник 11"/>
          <p:cNvSpPr/>
          <p:nvPr/>
        </p:nvSpPr>
        <p:spPr>
          <a:xfrm rot="5400000">
            <a:off x="2264191" y="132694"/>
            <a:ext cx="1914817" cy="5588001"/>
          </a:xfrm>
          <a:prstGeom prst="homePlate">
            <a:avLst>
              <a:gd name="adj" fmla="val 22754"/>
            </a:avLst>
          </a:prstGeom>
          <a:gradFill>
            <a:gsLst>
              <a:gs pos="0">
                <a:schemeClr val="lt1">
                  <a:hueOff val="0"/>
                  <a:satOff val="0"/>
                  <a:lumOff val="0"/>
                  <a:alphaOff val="0"/>
                  <a:satMod val="103000"/>
                  <a:lumMod val="102000"/>
                  <a:tint val="94000"/>
                </a:schemeClr>
              </a:gs>
              <a:gs pos="60000">
                <a:schemeClr val="bg1"/>
              </a:gs>
              <a:gs pos="100000">
                <a:schemeClr val="bg1">
                  <a:lumMod val="95000"/>
                </a:schemeClr>
              </a:gs>
            </a:gsLst>
            <a:lin ang="0" scaled="0"/>
          </a:gradFill>
          <a:ln>
            <a:solidFill>
              <a:schemeClr val="bg1">
                <a:lumMod val="95000"/>
              </a:schemeClr>
            </a:solidFill>
          </a:ln>
          <a:effectLst>
            <a:outerShdw blurRad="254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Arial" panose="020B0604020202020204" pitchFamily="34" charset="0"/>
              <a:cs typeface="Arial" panose="020B0604020202020204" pitchFamily="34" charset="0"/>
            </a:endParaRPr>
          </a:p>
        </p:txBody>
      </p:sp>
      <p:sp>
        <p:nvSpPr>
          <p:cNvPr id="13" name="Пятиугольник 12"/>
          <p:cNvSpPr/>
          <p:nvPr/>
        </p:nvSpPr>
        <p:spPr>
          <a:xfrm rot="5400000">
            <a:off x="2400417" y="-764700"/>
            <a:ext cx="1662693" cy="5588000"/>
          </a:xfrm>
          <a:prstGeom prst="homePlate">
            <a:avLst>
              <a:gd name="adj" fmla="val 22754"/>
            </a:avLst>
          </a:prstGeom>
          <a:gradFill>
            <a:gsLst>
              <a:gs pos="0">
                <a:schemeClr val="lt1">
                  <a:hueOff val="0"/>
                  <a:satOff val="0"/>
                  <a:lumOff val="0"/>
                  <a:alphaOff val="0"/>
                  <a:satMod val="103000"/>
                  <a:lumMod val="102000"/>
                  <a:tint val="94000"/>
                </a:schemeClr>
              </a:gs>
              <a:gs pos="60000">
                <a:schemeClr val="bg1"/>
              </a:gs>
              <a:gs pos="100000">
                <a:schemeClr val="bg1">
                  <a:lumMod val="95000"/>
                </a:schemeClr>
              </a:gs>
            </a:gsLst>
            <a:lin ang="0" scaled="0"/>
          </a:gradFill>
          <a:ln>
            <a:solidFill>
              <a:schemeClr val="bg1">
                <a:lumMod val="95000"/>
              </a:schemeClr>
            </a:solidFill>
          </a:ln>
          <a:effectLst>
            <a:outerShdw blurRad="254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Arial" panose="020B0604020202020204" pitchFamily="34" charset="0"/>
              <a:cs typeface="Arial" panose="020B0604020202020204" pitchFamily="34" charset="0"/>
            </a:endParaRPr>
          </a:p>
        </p:txBody>
      </p:sp>
      <p:sp>
        <p:nvSpPr>
          <p:cNvPr id="5" name="Полилиния 4"/>
          <p:cNvSpPr/>
          <p:nvPr/>
        </p:nvSpPr>
        <p:spPr>
          <a:xfrm>
            <a:off x="427603" y="4008185"/>
            <a:ext cx="5598162" cy="1914443"/>
          </a:xfrm>
          <a:custGeom>
            <a:avLst/>
            <a:gdLst>
              <a:gd name="connsiteX0" fmla="*/ 0 w 5577840"/>
              <a:gd name="connsiteY0" fmla="*/ 0 h 1640239"/>
              <a:gd name="connsiteX1" fmla="*/ 5577840 w 5577840"/>
              <a:gd name="connsiteY1" fmla="*/ 0 h 1640239"/>
              <a:gd name="connsiteX2" fmla="*/ 5577840 w 5577840"/>
              <a:gd name="connsiteY2" fmla="*/ 1640239 h 1640239"/>
              <a:gd name="connsiteX3" fmla="*/ 0 w 5577840"/>
              <a:gd name="connsiteY3" fmla="*/ 1640239 h 1640239"/>
              <a:gd name="connsiteX4" fmla="*/ 0 w 5577840"/>
              <a:gd name="connsiteY4" fmla="*/ 0 h 164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7840" h="1640239">
                <a:moveTo>
                  <a:pt x="0" y="0"/>
                </a:moveTo>
                <a:lnTo>
                  <a:pt x="5577840" y="0"/>
                </a:lnTo>
                <a:lnTo>
                  <a:pt x="5577840" y="1640239"/>
                </a:lnTo>
                <a:lnTo>
                  <a:pt x="0" y="1640239"/>
                </a:lnTo>
                <a:lnTo>
                  <a:pt x="0" y="0"/>
                </a:lnTo>
                <a:close/>
              </a:path>
            </a:pathLst>
          </a:custGeom>
          <a:noFill/>
          <a:ln>
            <a:noFill/>
          </a:ln>
        </p:spPr>
        <p:style>
          <a:lnRef idx="0">
            <a:scrgbClr r="0" g="0" b="0"/>
          </a:lnRef>
          <a:fillRef idx="1">
            <a:scrgbClr r="0" g="0" b="0"/>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28016" tIns="128016" rIns="128016" bIns="128016" numCol="1" spcCol="1270" anchor="ctr" anchorCtr="0">
            <a:noAutofit/>
          </a:bodyPr>
          <a:lstStyle/>
          <a:p>
            <a:pPr lvl="0" indent="449263" algn="ctr" defTabSz="800100" rtl="0">
              <a:lnSpc>
                <a:spcPct val="90000"/>
              </a:lnSpc>
              <a:spcBef>
                <a:spcPct val="0"/>
              </a:spcBef>
              <a:spcAft>
                <a:spcPct val="35000"/>
              </a:spcAft>
            </a:pPr>
            <a:r>
              <a:rPr lang="ru-RU" sz="2000" b="1" i="1" kern="1200" dirty="0">
                <a:solidFill>
                  <a:srgbClr val="245A8C"/>
                </a:solidFill>
                <a:latin typeface="Arial" panose="020B0604020202020204" pitchFamily="34" charset="0"/>
                <a:cs typeface="Arial" panose="020B0604020202020204" pitchFamily="34" charset="0"/>
              </a:rPr>
              <a:t>Кузатувчилар </a:t>
            </a:r>
            <a:r>
              <a:rPr lang="ru-RU" sz="2000" b="1" i="1" kern="1200" dirty="0" err="1">
                <a:solidFill>
                  <a:srgbClr val="245A8C"/>
                </a:solidFill>
                <a:latin typeface="Arial" panose="020B0604020202020204" pitchFamily="34" charset="0"/>
                <a:cs typeface="Arial" panose="020B0604020202020204" pitchFamily="34" charset="0"/>
              </a:rPr>
              <a:t>ҳарбий</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қисмларда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қамоқда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сақлаш</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ва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озодликдан</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smtClean="0">
                <a:solidFill>
                  <a:srgbClr val="245A8C"/>
                </a:solidFill>
                <a:latin typeface="Arial" panose="020B0604020202020204" pitchFamily="34" charset="0"/>
                <a:cs typeface="Arial" panose="020B0604020202020204" pitchFamily="34" charset="0"/>
              </a:rPr>
              <a:t>      </a:t>
            </a:r>
            <a:r>
              <a:rPr lang="ru-RU" sz="2000" b="1" i="1" kern="1200" dirty="0" err="1" smtClean="0">
                <a:solidFill>
                  <a:srgbClr val="245A8C"/>
                </a:solidFill>
                <a:latin typeface="Arial" panose="020B0604020202020204" pitchFamily="34" charset="0"/>
                <a:cs typeface="Arial" panose="020B0604020202020204" pitchFamily="34" charset="0"/>
              </a:rPr>
              <a:t>маҳрум</a:t>
            </a:r>
            <a:r>
              <a:rPr lang="ru-RU" sz="2000" b="1" i="1" kern="1200" dirty="0" smtClean="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этиш</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smtClean="0">
                <a:solidFill>
                  <a:srgbClr val="245A8C"/>
                </a:solidFill>
                <a:latin typeface="Arial" panose="020B0604020202020204" pitchFamily="34" charset="0"/>
                <a:cs typeface="Arial" panose="020B0604020202020204" pitchFamily="34" charset="0"/>
              </a:rPr>
              <a:t>жойларида</a:t>
            </a:r>
            <a:r>
              <a:rPr lang="ru-RU" sz="2000" b="1" i="1" kern="1200" dirty="0" smtClean="0">
                <a:solidFill>
                  <a:srgbClr val="245A8C"/>
                </a:solidFill>
                <a:latin typeface="Arial" panose="020B0604020202020204" pitchFamily="34" charset="0"/>
                <a:cs typeface="Arial" panose="020B0604020202020204" pitchFamily="34" charset="0"/>
              </a:rPr>
              <a:t> </a:t>
            </a:r>
            <a:r>
              <a:rPr lang="ru-RU" sz="2000" b="1" i="1" kern="1200" dirty="0" err="1" smtClean="0">
                <a:solidFill>
                  <a:srgbClr val="245A8C"/>
                </a:solidFill>
                <a:latin typeface="Arial" panose="020B0604020202020204" pitchFamily="34" charset="0"/>
                <a:cs typeface="Arial" panose="020B0604020202020204" pitchFamily="34" charset="0"/>
              </a:rPr>
              <a:t>тузилган</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сайлов</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участкаларига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smtClean="0">
                <a:solidFill>
                  <a:srgbClr val="245A8C"/>
                </a:solidFill>
                <a:latin typeface="Arial" panose="020B0604020202020204" pitchFamily="34" charset="0"/>
                <a:cs typeface="Arial" panose="020B0604020202020204" pitchFamily="34" charset="0"/>
              </a:rPr>
              <a:t>  </a:t>
            </a:r>
            <a:r>
              <a:rPr lang="ru-RU" sz="2000" b="1" i="1" kern="1200" dirty="0" err="1" smtClean="0">
                <a:solidFill>
                  <a:srgbClr val="245A8C"/>
                </a:solidFill>
                <a:latin typeface="Arial" panose="020B0604020202020204" pitchFamily="34" charset="0"/>
                <a:cs typeface="Arial" panose="020B0604020202020204" pitchFamily="34" charset="0"/>
              </a:rPr>
              <a:t>бориши</a:t>
            </a:r>
            <a:r>
              <a:rPr lang="ru-RU" sz="2000" b="1" i="1" kern="1200" dirty="0" smtClean="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ҳақида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камида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уч</a:t>
            </a:r>
            <a:r>
              <a:rPr lang="ru-RU" sz="2000" b="1" i="1" kern="1200" dirty="0">
                <a:solidFill>
                  <a:srgbClr val="245A8C"/>
                </a:solidFill>
                <a:latin typeface="Arial" panose="020B0604020202020204" pitchFamily="34" charset="0"/>
                <a:cs typeface="Arial" panose="020B0604020202020204" pitchFamily="34" charset="0"/>
              </a:rPr>
              <a:t> кун </a:t>
            </a:r>
            <a:r>
              <a:rPr lang="ru-RU" sz="2000" b="1" i="1" kern="1200" dirty="0" err="1">
                <a:solidFill>
                  <a:srgbClr val="245A8C"/>
                </a:solidFill>
                <a:latin typeface="Arial" panose="020B0604020202020204" pitchFamily="34" charset="0"/>
                <a:cs typeface="Arial" panose="020B0604020202020204" pitchFamily="34" charset="0"/>
              </a:rPr>
              <a:t>олдин</a:t>
            </a:r>
            <a:r>
              <a:rPr lang="ru-RU" sz="2000" b="1" i="1" kern="1200" dirty="0">
                <a:solidFill>
                  <a:srgbClr val="245A8C"/>
                </a:solidFill>
                <a:latin typeface="Arial" panose="020B0604020202020204" pitchFamily="34" charset="0"/>
                <a:cs typeface="Arial" panose="020B0604020202020204" pitchFamily="34" charset="0"/>
              </a:rPr>
              <a:t> участка </a:t>
            </a:r>
            <a:r>
              <a:rPr lang="ru-RU" sz="2000" b="1" i="1" kern="1200" dirty="0" err="1">
                <a:solidFill>
                  <a:srgbClr val="245A8C"/>
                </a:solidFill>
                <a:latin typeface="Arial" panose="020B0604020202020204" pitchFamily="34" charset="0"/>
                <a:cs typeface="Arial" panose="020B0604020202020204" pitchFamily="34" charset="0"/>
              </a:rPr>
              <a:t>сайлов</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комиссиясини</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хабардор</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қилиши</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кераклиги</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белгиланди</a:t>
            </a:r>
            <a:r>
              <a:rPr lang="ru-RU" sz="2000" b="1" i="1" kern="1200" dirty="0">
                <a:solidFill>
                  <a:srgbClr val="245A8C"/>
                </a:solidFill>
                <a:latin typeface="Arial" panose="020B0604020202020204" pitchFamily="34" charset="0"/>
                <a:cs typeface="Arial" panose="020B0604020202020204" pitchFamily="34" charset="0"/>
              </a:rPr>
              <a:t>. </a:t>
            </a:r>
            <a:endParaRPr lang="ru-RU" sz="2000" kern="1200" dirty="0">
              <a:solidFill>
                <a:srgbClr val="245A8C"/>
              </a:solidFill>
              <a:latin typeface="Arial" panose="020B0604020202020204" pitchFamily="34" charset="0"/>
              <a:cs typeface="Arial" panose="020B0604020202020204" pitchFamily="34" charset="0"/>
            </a:endParaRPr>
          </a:p>
        </p:txBody>
      </p:sp>
      <p:sp>
        <p:nvSpPr>
          <p:cNvPr id="7" name="Полилиния 6"/>
          <p:cNvSpPr/>
          <p:nvPr/>
        </p:nvSpPr>
        <p:spPr>
          <a:xfrm>
            <a:off x="437763" y="2955336"/>
            <a:ext cx="5577840" cy="1013359"/>
          </a:xfrm>
          <a:custGeom>
            <a:avLst/>
            <a:gdLst>
              <a:gd name="connsiteX0" fmla="*/ 0 w 5577840"/>
              <a:gd name="connsiteY0" fmla="*/ 382984 h 1093520"/>
              <a:gd name="connsiteX1" fmla="*/ 2652230 w 5577840"/>
              <a:gd name="connsiteY1" fmla="*/ 382984 h 1093520"/>
              <a:gd name="connsiteX2" fmla="*/ 2652230 w 5577840"/>
              <a:gd name="connsiteY2" fmla="*/ 273380 h 1093520"/>
              <a:gd name="connsiteX3" fmla="*/ 2515540 w 5577840"/>
              <a:gd name="connsiteY3" fmla="*/ 273380 h 1093520"/>
              <a:gd name="connsiteX4" fmla="*/ 2788920 w 5577840"/>
              <a:gd name="connsiteY4" fmla="*/ 0 h 1093520"/>
              <a:gd name="connsiteX5" fmla="*/ 3062300 w 5577840"/>
              <a:gd name="connsiteY5" fmla="*/ 273380 h 1093520"/>
              <a:gd name="connsiteX6" fmla="*/ 2925610 w 5577840"/>
              <a:gd name="connsiteY6" fmla="*/ 273380 h 1093520"/>
              <a:gd name="connsiteX7" fmla="*/ 2925610 w 5577840"/>
              <a:gd name="connsiteY7" fmla="*/ 382984 h 1093520"/>
              <a:gd name="connsiteX8" fmla="*/ 5577840 w 5577840"/>
              <a:gd name="connsiteY8" fmla="*/ 382984 h 1093520"/>
              <a:gd name="connsiteX9" fmla="*/ 5577840 w 5577840"/>
              <a:gd name="connsiteY9" fmla="*/ 1093520 h 1093520"/>
              <a:gd name="connsiteX10" fmla="*/ 0 w 5577840"/>
              <a:gd name="connsiteY10" fmla="*/ 1093520 h 1093520"/>
              <a:gd name="connsiteX11" fmla="*/ 0 w 5577840"/>
              <a:gd name="connsiteY11" fmla="*/ 382984 h 109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77840" h="1093520">
                <a:moveTo>
                  <a:pt x="5577840" y="710536"/>
                </a:moveTo>
                <a:lnTo>
                  <a:pt x="2925610" y="710536"/>
                </a:lnTo>
                <a:lnTo>
                  <a:pt x="2925610" y="820140"/>
                </a:lnTo>
                <a:lnTo>
                  <a:pt x="3062300" y="820140"/>
                </a:lnTo>
                <a:lnTo>
                  <a:pt x="2788920" y="1093519"/>
                </a:lnTo>
                <a:lnTo>
                  <a:pt x="2515540" y="820140"/>
                </a:lnTo>
                <a:lnTo>
                  <a:pt x="2652230" y="820140"/>
                </a:lnTo>
                <a:lnTo>
                  <a:pt x="2652230" y="710536"/>
                </a:lnTo>
                <a:lnTo>
                  <a:pt x="0" y="710536"/>
                </a:lnTo>
                <a:lnTo>
                  <a:pt x="0" y="1"/>
                </a:lnTo>
                <a:lnTo>
                  <a:pt x="5577840" y="1"/>
                </a:lnTo>
                <a:lnTo>
                  <a:pt x="5577840" y="710536"/>
                </a:lnTo>
                <a:close/>
              </a:path>
            </a:pathLst>
          </a:custGeom>
          <a:noFill/>
          <a:ln>
            <a:noFill/>
          </a:ln>
        </p:spPr>
        <p:style>
          <a:lnRef idx="0">
            <a:scrgbClr r="0" g="0" b="0"/>
          </a:lnRef>
          <a:fillRef idx="1">
            <a:scrgbClr r="0" g="0" b="0"/>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28015" tIns="128017" rIns="128016" bIns="511000" numCol="1" spcCol="1270" anchor="ctr" anchorCtr="0">
            <a:noAutofit/>
          </a:bodyPr>
          <a:lstStyle/>
          <a:p>
            <a:pPr lvl="0" algn="ctr" defTabSz="800100" rtl="0">
              <a:lnSpc>
                <a:spcPct val="90000"/>
              </a:lnSpc>
              <a:spcBef>
                <a:spcPct val="0"/>
              </a:spcBef>
              <a:spcAft>
                <a:spcPct val="35000"/>
              </a:spcAft>
            </a:pPr>
            <a:r>
              <a:rPr lang="uz-Cyrl-UZ" sz="2000" b="1" kern="1200" dirty="0">
                <a:solidFill>
                  <a:srgbClr val="245A8C"/>
                </a:solidFill>
                <a:latin typeface="Arial" panose="020B0604020202020204" pitchFamily="34" charset="0"/>
                <a:cs typeface="Arial" panose="020B0604020202020204" pitchFamily="34" charset="0"/>
              </a:rPr>
              <a:t>Қуй</a:t>
            </a:r>
            <a:r>
              <a:rPr lang="ru-RU" sz="2000" b="1" kern="1200" dirty="0" err="1">
                <a:solidFill>
                  <a:srgbClr val="245A8C"/>
                </a:solidFill>
                <a:latin typeface="Arial" panose="020B0604020202020204" pitchFamily="34" charset="0"/>
                <a:cs typeface="Arial" panose="020B0604020202020204" pitchFamily="34" charset="0"/>
              </a:rPr>
              <a:t>идаги</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мазмундаги</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олтинчи</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қисм</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билан</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тўлдирилди</a:t>
            </a:r>
            <a:r>
              <a:rPr lang="ru-RU" sz="2000" kern="1200" dirty="0">
                <a:solidFill>
                  <a:srgbClr val="245A8C"/>
                </a:solidFill>
                <a:latin typeface="Arial" panose="020B0604020202020204" pitchFamily="34" charset="0"/>
                <a:cs typeface="Arial" panose="020B0604020202020204" pitchFamily="34" charset="0"/>
              </a:rPr>
              <a:t>:</a:t>
            </a:r>
          </a:p>
        </p:txBody>
      </p:sp>
      <p:sp>
        <p:nvSpPr>
          <p:cNvPr id="14" name="Полилиния 13"/>
          <p:cNvSpPr/>
          <p:nvPr/>
        </p:nvSpPr>
        <p:spPr>
          <a:xfrm>
            <a:off x="437763" y="1376497"/>
            <a:ext cx="5577840" cy="1729185"/>
          </a:xfrm>
          <a:custGeom>
            <a:avLst/>
            <a:gdLst>
              <a:gd name="connsiteX0" fmla="*/ 0 w 5577840"/>
              <a:gd name="connsiteY0" fmla="*/ 664971 h 1898670"/>
              <a:gd name="connsiteX1" fmla="*/ 2551586 w 5577840"/>
              <a:gd name="connsiteY1" fmla="*/ 664971 h 1898670"/>
              <a:gd name="connsiteX2" fmla="*/ 2551586 w 5577840"/>
              <a:gd name="connsiteY2" fmla="*/ 474668 h 1898670"/>
              <a:gd name="connsiteX3" fmla="*/ 2314253 w 5577840"/>
              <a:gd name="connsiteY3" fmla="*/ 474668 h 1898670"/>
              <a:gd name="connsiteX4" fmla="*/ 2788920 w 5577840"/>
              <a:gd name="connsiteY4" fmla="*/ 0 h 1898670"/>
              <a:gd name="connsiteX5" fmla="*/ 3263588 w 5577840"/>
              <a:gd name="connsiteY5" fmla="*/ 474668 h 1898670"/>
              <a:gd name="connsiteX6" fmla="*/ 3026254 w 5577840"/>
              <a:gd name="connsiteY6" fmla="*/ 474668 h 1898670"/>
              <a:gd name="connsiteX7" fmla="*/ 3026254 w 5577840"/>
              <a:gd name="connsiteY7" fmla="*/ 664971 h 1898670"/>
              <a:gd name="connsiteX8" fmla="*/ 5577840 w 5577840"/>
              <a:gd name="connsiteY8" fmla="*/ 664971 h 1898670"/>
              <a:gd name="connsiteX9" fmla="*/ 5577840 w 5577840"/>
              <a:gd name="connsiteY9" fmla="*/ 1898670 h 1898670"/>
              <a:gd name="connsiteX10" fmla="*/ 0 w 5577840"/>
              <a:gd name="connsiteY10" fmla="*/ 1898670 h 1898670"/>
              <a:gd name="connsiteX11" fmla="*/ 0 w 5577840"/>
              <a:gd name="connsiteY11" fmla="*/ 664971 h 189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77840" h="1898670">
                <a:moveTo>
                  <a:pt x="5577840" y="1233699"/>
                </a:moveTo>
                <a:lnTo>
                  <a:pt x="3026254" y="1233699"/>
                </a:lnTo>
                <a:lnTo>
                  <a:pt x="3026254" y="1424002"/>
                </a:lnTo>
                <a:lnTo>
                  <a:pt x="3263587" y="1424002"/>
                </a:lnTo>
                <a:lnTo>
                  <a:pt x="2788920" y="1898669"/>
                </a:lnTo>
                <a:lnTo>
                  <a:pt x="2314252" y="1424002"/>
                </a:lnTo>
                <a:lnTo>
                  <a:pt x="2551586" y="1424002"/>
                </a:lnTo>
                <a:lnTo>
                  <a:pt x="2551586" y="1233699"/>
                </a:lnTo>
                <a:lnTo>
                  <a:pt x="0" y="1233699"/>
                </a:lnTo>
                <a:lnTo>
                  <a:pt x="0" y="1"/>
                </a:lnTo>
                <a:lnTo>
                  <a:pt x="5577840" y="1"/>
                </a:lnTo>
                <a:lnTo>
                  <a:pt x="5577840" y="1233699"/>
                </a:lnTo>
                <a:close/>
              </a:path>
            </a:pathLst>
          </a:custGeom>
          <a:noFill/>
          <a:ln>
            <a:noFill/>
          </a:ln>
        </p:spPr>
        <p:style>
          <a:lnRef idx="0">
            <a:scrgbClr r="0" g="0" b="0"/>
          </a:lnRef>
          <a:fillRef idx="1">
            <a:scrgbClr r="0" g="0" b="0"/>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28015" tIns="128017" rIns="128016" bIns="792988" numCol="1" spcCol="1270" anchor="ctr" anchorCtr="0">
            <a:noAutofit/>
          </a:bodyPr>
          <a:lstStyle/>
          <a:p>
            <a:pPr lvl="0" algn="ctr" defTabSz="800100">
              <a:lnSpc>
                <a:spcPct val="90000"/>
              </a:lnSpc>
              <a:spcBef>
                <a:spcPct val="0"/>
              </a:spcBef>
              <a:spcAft>
                <a:spcPct val="35000"/>
              </a:spcAft>
            </a:pPr>
            <a:r>
              <a:rPr lang="ru-RU" sz="2000" kern="1200" dirty="0" smtClean="0">
                <a:latin typeface="Arial" panose="020B0604020202020204" pitchFamily="34" charset="0"/>
                <a:cs typeface="Arial" panose="020B0604020202020204" pitchFamily="34" charset="0"/>
              </a:rPr>
              <a:t>33-модданинг </a:t>
            </a:r>
            <a:r>
              <a:rPr lang="ru-RU" sz="2000" kern="1200" dirty="0" err="1">
                <a:latin typeface="Arial" panose="020B0604020202020204" pitchFamily="34" charset="0"/>
                <a:cs typeface="Arial" panose="020B0604020202020204" pitchFamily="34" charset="0"/>
              </a:rPr>
              <a:t>иккинчи</a:t>
            </a:r>
            <a:r>
              <a:rPr lang="ru-RU" sz="2000" kern="1200" dirty="0">
                <a:latin typeface="Arial" panose="020B0604020202020204" pitchFamily="34" charset="0"/>
                <a:cs typeface="Arial" panose="020B0604020202020204" pitchFamily="34" charset="0"/>
              </a:rPr>
              <a:t> </a:t>
            </a:r>
            <a:r>
              <a:rPr lang="ru-RU" sz="2000" kern="1200" dirty="0" err="1" smtClean="0">
                <a:latin typeface="Arial" panose="020B0604020202020204" pitchFamily="34" charset="0"/>
                <a:cs typeface="Arial" panose="020B0604020202020204" pitchFamily="34" charset="0"/>
              </a:rPr>
              <a:t>қисмига</a:t>
            </a:r>
            <a:r>
              <a:rPr lang="ru-RU" sz="2000" kern="1200" dirty="0" smtClean="0">
                <a:latin typeface="Arial" panose="020B0604020202020204" pitchFamily="34" charset="0"/>
                <a:cs typeface="Arial" panose="020B0604020202020204" pitchFamily="34" charset="0"/>
              </a:rPr>
              <a:t> </a:t>
            </a:r>
            <a:r>
              <a:rPr lang="ru-RU" sz="2000" kern="1200" dirty="0" err="1" smtClean="0">
                <a:latin typeface="Arial" panose="020B0604020202020204" pitchFamily="34" charset="0"/>
                <a:cs typeface="Arial" panose="020B0604020202020204" pitchFamily="34" charset="0"/>
              </a:rPr>
              <a:t>асосан</a:t>
            </a:r>
            <a:r>
              <a:rPr lang="ru-RU" sz="2000" kern="12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манфаатдор</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ташкилотларнинг</a:t>
            </a:r>
            <a:r>
              <a:rPr lang="ru-RU" sz="2000" dirty="0" smtClean="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ўз</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кузатувчилари</a:t>
            </a:r>
            <a:r>
              <a:rPr lang="ru-RU" sz="2000" dirty="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тўғрисида</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маълумот</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бериш</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муддати</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сайловга</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қадар</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ўн</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кунга</a:t>
            </a:r>
            <a:r>
              <a:rPr lang="ru-RU" sz="2000" dirty="0" smtClean="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қисқартирилди</a:t>
            </a:r>
            <a:endParaRPr lang="ru-RU" sz="2000" kern="1200" dirty="0">
              <a:latin typeface="Arial" panose="020B0604020202020204" pitchFamily="34" charset="0"/>
              <a:cs typeface="Arial" panose="020B0604020202020204" pitchFamily="34" charset="0"/>
            </a:endParaRPr>
          </a:p>
        </p:txBody>
      </p:sp>
      <p:sp>
        <p:nvSpPr>
          <p:cNvPr id="15"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6"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latin typeface="Arial" panose="020B0604020202020204" pitchFamily="34" charset="0"/>
                <a:cs typeface="Arial" panose="020B0604020202020204" pitchFamily="34" charset="0"/>
              </a:rPr>
              <a:t>САЙЛОВ КОДЕКСИГА КИРИТИЛГАН </a:t>
            </a:r>
            <a:r>
              <a:rPr lang="uz-Cyrl-UZ" sz="2800" b="1" dirty="0" smtClean="0">
                <a:latin typeface="Arial" panose="020B0604020202020204" pitchFamily="34" charset="0"/>
                <a:cs typeface="Arial" panose="020B0604020202020204" pitchFamily="34" charset="0"/>
              </a:rPr>
              <a:t>ЯНГИЛИКЛАР</a:t>
            </a:r>
            <a:endParaRPr lang="ru-RU"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75198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090569" y="1481892"/>
            <a:ext cx="5298629" cy="747358"/>
          </a:xfrm>
          <a:prstGeom prst="rect">
            <a:avLst/>
          </a:prstGeom>
          <a:noFill/>
          <a:ln>
            <a:noFill/>
          </a:ln>
        </p:spPr>
        <p:style>
          <a:lnRef idx="0">
            <a:scrgbClr r="0" g="0" b="0"/>
          </a:lnRef>
          <a:fillRef idx="2">
            <a:scrgbClr r="0" g="0" b="0"/>
          </a:fillRef>
          <a:effectRef idx="1">
            <a:schemeClr val="accent5">
              <a:alpha val="90000"/>
              <a:hueOff val="0"/>
              <a:satOff val="0"/>
              <a:lumOff val="0"/>
              <a:alphaOff val="0"/>
            </a:schemeClr>
          </a:effectRef>
          <a:fontRef idx="minor">
            <a:schemeClr val="dk1"/>
          </a:fontRef>
        </p:style>
        <p:txBody>
          <a:bodyPr spcFirstLastPara="0" vert="horz" wrap="square" lIns="150839" tIns="150839" rIns="150839" bIns="150839" numCol="1" spcCol="1270" anchor="ctr" anchorCtr="0">
            <a:noAutofit/>
          </a:bodyPr>
          <a:lstStyle/>
          <a:p>
            <a:pPr lvl="0" algn="ctr" defTabSz="1066800" rtl="0">
              <a:lnSpc>
                <a:spcPct val="90000"/>
              </a:lnSpc>
              <a:spcBef>
                <a:spcPct val="0"/>
              </a:spcBef>
              <a:spcAft>
                <a:spcPct val="35000"/>
              </a:spcAft>
            </a:pPr>
            <a:r>
              <a:rPr lang="ru-RU" sz="2000" kern="1200" dirty="0">
                <a:latin typeface="Arial" panose="020B0604020202020204" pitchFamily="34" charset="0"/>
                <a:cs typeface="Arial" panose="020B0604020202020204" pitchFamily="34" charset="0"/>
              </a:rPr>
              <a:t>42-моддага </a:t>
            </a:r>
            <a:r>
              <a:rPr lang="ru-RU" sz="2000" kern="1200" dirty="0" err="1">
                <a:latin typeface="Arial" panose="020B0604020202020204" pitchFamily="34" charset="0"/>
                <a:cs typeface="Arial" panose="020B0604020202020204" pitchFamily="34" charset="0"/>
              </a:rPr>
              <a:t>киритилган</a:t>
            </a:r>
            <a:r>
              <a:rPr lang="ru-RU" sz="2000" kern="1200" dirty="0">
                <a:latin typeface="Arial" panose="020B0604020202020204" pitchFamily="34" charset="0"/>
                <a:cs typeface="Arial" panose="020B0604020202020204" pitchFamily="34" charset="0"/>
              </a:rPr>
              <a:t> </a:t>
            </a:r>
            <a:r>
              <a:rPr lang="ru-RU" sz="2000" kern="1200" dirty="0" err="1">
                <a:latin typeface="Arial" panose="020B0604020202020204" pitchFamily="34" charset="0"/>
                <a:cs typeface="Arial" panose="020B0604020202020204" pitchFamily="34" charset="0"/>
              </a:rPr>
              <a:t>ўзгартиш</a:t>
            </a:r>
            <a:r>
              <a:rPr lang="ru-RU" sz="2000" kern="1200" dirty="0">
                <a:latin typeface="Arial" panose="020B0604020202020204" pitchFamily="34" charset="0"/>
                <a:cs typeface="Arial" panose="020B0604020202020204" pitchFamily="34" charset="0"/>
              </a:rPr>
              <a:t> </a:t>
            </a:r>
            <a:r>
              <a:rPr lang="ru-RU" sz="2000" kern="1200" dirty="0" err="1">
                <a:latin typeface="Arial" panose="020B0604020202020204" pitchFamily="34" charset="0"/>
                <a:cs typeface="Arial" panose="020B0604020202020204" pitchFamily="34" charset="0"/>
              </a:rPr>
              <a:t>асосида</a:t>
            </a:r>
            <a:r>
              <a:rPr lang="ru-RU" sz="2000" kern="1200" dirty="0">
                <a:latin typeface="Arial" panose="020B0604020202020204" pitchFamily="34" charset="0"/>
                <a:cs typeface="Arial" panose="020B0604020202020204" pitchFamily="34" charset="0"/>
              </a:rPr>
              <a:t> </a:t>
            </a:r>
            <a:r>
              <a:rPr lang="ru-RU" sz="2000" kern="1200" dirty="0" err="1">
                <a:latin typeface="Arial" panose="020B0604020202020204" pitchFamily="34" charset="0"/>
                <a:cs typeface="Arial" panose="020B0604020202020204" pitchFamily="34" charset="0"/>
              </a:rPr>
              <a:t>қуйидагилар</a:t>
            </a:r>
            <a:r>
              <a:rPr lang="ru-RU" sz="2000" kern="1200" dirty="0">
                <a:latin typeface="Arial" panose="020B0604020202020204" pitchFamily="34" charset="0"/>
                <a:cs typeface="Arial" panose="020B0604020202020204" pitchFamily="34" charset="0"/>
              </a:rPr>
              <a:t> </a:t>
            </a:r>
            <a:r>
              <a:rPr lang="ru-RU" sz="2000" kern="1200" dirty="0" err="1">
                <a:latin typeface="Arial" panose="020B0604020202020204" pitchFamily="34" charset="0"/>
                <a:cs typeface="Arial" panose="020B0604020202020204" pitchFamily="34" charset="0"/>
              </a:rPr>
              <a:t>белгиланди</a:t>
            </a:r>
            <a:r>
              <a:rPr lang="ru-RU" sz="2000" kern="1200" dirty="0">
                <a:latin typeface="Arial" panose="020B0604020202020204" pitchFamily="34" charset="0"/>
                <a:cs typeface="Arial" panose="020B0604020202020204" pitchFamily="34" charset="0"/>
              </a:rPr>
              <a:t>: </a:t>
            </a:r>
          </a:p>
        </p:txBody>
      </p:sp>
      <p:sp>
        <p:nvSpPr>
          <p:cNvPr id="12" name="Полилиния 11"/>
          <p:cNvSpPr/>
          <p:nvPr/>
        </p:nvSpPr>
        <p:spPr>
          <a:xfrm>
            <a:off x="687897" y="2567030"/>
            <a:ext cx="6602135" cy="3053594"/>
          </a:xfrm>
          <a:custGeom>
            <a:avLst/>
            <a:gdLst>
              <a:gd name="connsiteX0" fmla="*/ 0 w 6079357"/>
              <a:gd name="connsiteY0" fmla="*/ 0 h 1816425"/>
              <a:gd name="connsiteX1" fmla="*/ 6079357 w 6079357"/>
              <a:gd name="connsiteY1" fmla="*/ 0 h 1816425"/>
              <a:gd name="connsiteX2" fmla="*/ 6079357 w 6079357"/>
              <a:gd name="connsiteY2" fmla="*/ 1816425 h 1816425"/>
              <a:gd name="connsiteX3" fmla="*/ 0 w 6079357"/>
              <a:gd name="connsiteY3" fmla="*/ 1816425 h 1816425"/>
              <a:gd name="connsiteX4" fmla="*/ 0 w 6079357"/>
              <a:gd name="connsiteY4" fmla="*/ 0 h 1816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9357" h="1816425">
                <a:moveTo>
                  <a:pt x="0" y="0"/>
                </a:moveTo>
                <a:lnTo>
                  <a:pt x="6079357" y="0"/>
                </a:lnTo>
                <a:lnTo>
                  <a:pt x="6079357" y="1816425"/>
                </a:lnTo>
                <a:lnTo>
                  <a:pt x="0" y="181642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25400" rIns="142240" bIns="25400" numCol="1" spcCol="1270" anchor="t" anchorCtr="0">
            <a:noAutofit/>
          </a:bodyPr>
          <a:lstStyle/>
          <a:p>
            <a:pPr marL="228600" lvl="1" indent="-228600" algn="l" defTabSz="889000" rtl="0">
              <a:lnSpc>
                <a:spcPct val="90000"/>
              </a:lnSpc>
              <a:spcBef>
                <a:spcPct val="0"/>
              </a:spcBef>
              <a:spcAft>
                <a:spcPct val="20000"/>
              </a:spcAft>
              <a:buChar char="••"/>
            </a:pPr>
            <a:r>
              <a:rPr lang="ru-RU" sz="2000" b="1" kern="1200" dirty="0" err="1">
                <a:solidFill>
                  <a:srgbClr val="245A8C"/>
                </a:solidFill>
                <a:latin typeface="Arial" panose="020B0604020202020204" pitchFamily="34" charset="0"/>
                <a:cs typeface="Arial" panose="020B0604020202020204" pitchFamily="34" charset="0"/>
              </a:rPr>
              <a:t>номзоднинг</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сайловга</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қадар</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вафот</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этиши</a:t>
            </a:r>
            <a:r>
              <a:rPr lang="ru-RU" sz="2000" b="1" kern="1200" dirty="0">
                <a:solidFill>
                  <a:srgbClr val="245A8C"/>
                </a:solidFill>
                <a:latin typeface="Arial" panose="020B0604020202020204" pitchFamily="34" charset="0"/>
                <a:cs typeface="Arial" panose="020B0604020202020204" pitchFamily="34" charset="0"/>
              </a:rPr>
              <a:t>;</a:t>
            </a:r>
          </a:p>
          <a:p>
            <a:pPr marL="228600" lvl="1" indent="-228600" algn="l" defTabSz="889000" rtl="0">
              <a:lnSpc>
                <a:spcPct val="90000"/>
              </a:lnSpc>
              <a:spcBef>
                <a:spcPct val="0"/>
              </a:spcBef>
              <a:spcAft>
                <a:spcPct val="20000"/>
              </a:spcAft>
              <a:buChar char="••"/>
            </a:pPr>
            <a:r>
              <a:rPr lang="ru-RU" sz="2000" b="1" kern="1200" dirty="0" err="1">
                <a:solidFill>
                  <a:srgbClr val="245A8C"/>
                </a:solidFill>
                <a:latin typeface="Arial" panose="020B0604020202020204" pitchFamily="34" charset="0"/>
                <a:cs typeface="Arial" panose="020B0604020202020204" pitchFamily="34" charset="0"/>
              </a:rPr>
              <a:t>сайлов</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ҳуқуқидан</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маҳрум</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бўлиши</a:t>
            </a:r>
            <a:r>
              <a:rPr lang="ru-RU" sz="2000" b="1" kern="1200" dirty="0">
                <a:solidFill>
                  <a:srgbClr val="245A8C"/>
                </a:solidFill>
                <a:latin typeface="Arial" panose="020B0604020202020204" pitchFamily="34" charset="0"/>
                <a:cs typeface="Arial" panose="020B0604020202020204" pitchFamily="34" charset="0"/>
              </a:rPr>
              <a:t>; </a:t>
            </a:r>
          </a:p>
          <a:p>
            <a:pPr marL="228600" lvl="1" indent="-228600" algn="l" defTabSz="889000" rtl="0">
              <a:lnSpc>
                <a:spcPct val="90000"/>
              </a:lnSpc>
              <a:spcBef>
                <a:spcPct val="0"/>
              </a:spcBef>
              <a:spcAft>
                <a:spcPct val="20000"/>
              </a:spcAft>
              <a:buChar char="••"/>
            </a:pPr>
            <a:r>
              <a:rPr lang="ru-RU" sz="2000" b="1" kern="1200" dirty="0" err="1">
                <a:solidFill>
                  <a:srgbClr val="245A8C"/>
                </a:solidFill>
                <a:latin typeface="Arial" panose="020B0604020202020204" pitchFamily="34" charset="0"/>
                <a:cs typeface="Arial" panose="020B0604020202020204" pitchFamily="34" charset="0"/>
              </a:rPr>
              <a:t>номзодликдан</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чақириб</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олиниши</a:t>
            </a:r>
            <a:r>
              <a:rPr lang="ru-RU" sz="2000" b="1" kern="1200" dirty="0">
                <a:solidFill>
                  <a:srgbClr val="245A8C"/>
                </a:solidFill>
                <a:latin typeface="Arial" panose="020B0604020202020204" pitchFamily="34" charset="0"/>
                <a:cs typeface="Arial" panose="020B0604020202020204" pitchFamily="34" charset="0"/>
              </a:rPr>
              <a:t>; </a:t>
            </a:r>
          </a:p>
          <a:p>
            <a:pPr marL="228600" lvl="1" indent="-228600" algn="l" defTabSz="889000" rtl="0">
              <a:lnSpc>
                <a:spcPct val="90000"/>
              </a:lnSpc>
              <a:spcBef>
                <a:spcPct val="0"/>
              </a:spcBef>
              <a:spcAft>
                <a:spcPct val="20000"/>
              </a:spcAft>
              <a:buChar char="••"/>
            </a:pPr>
            <a:endParaRPr lang="ru-RU" sz="2000" kern="1200" dirty="0" smtClean="0">
              <a:solidFill>
                <a:srgbClr val="245A8C"/>
              </a:solidFill>
              <a:latin typeface="Arial" panose="020B0604020202020204" pitchFamily="34" charset="0"/>
              <a:cs typeface="Arial" panose="020B0604020202020204" pitchFamily="34" charset="0"/>
            </a:endParaRPr>
          </a:p>
          <a:p>
            <a:pPr marL="228600" lvl="1" indent="-228600" algn="l" defTabSz="889000" rtl="0">
              <a:lnSpc>
                <a:spcPct val="90000"/>
              </a:lnSpc>
              <a:spcBef>
                <a:spcPct val="0"/>
              </a:spcBef>
              <a:spcAft>
                <a:spcPct val="20000"/>
              </a:spcAft>
              <a:buChar char="••"/>
            </a:pPr>
            <a:endParaRPr lang="en-US" sz="2000" kern="1200" dirty="0" smtClean="0">
              <a:solidFill>
                <a:srgbClr val="245A8C"/>
              </a:solidFill>
              <a:latin typeface="Arial" panose="020B0604020202020204" pitchFamily="34" charset="0"/>
              <a:cs typeface="Arial" panose="020B0604020202020204" pitchFamily="34" charset="0"/>
            </a:endParaRPr>
          </a:p>
          <a:p>
            <a:pPr marL="0" lvl="1" algn="l" defTabSz="889000" rtl="0">
              <a:lnSpc>
                <a:spcPct val="90000"/>
              </a:lnSpc>
              <a:spcBef>
                <a:spcPct val="0"/>
              </a:spcBef>
              <a:spcAft>
                <a:spcPct val="20000"/>
              </a:spcAft>
            </a:pPr>
            <a:endParaRPr lang="ru-RU" sz="2000" kern="1200" dirty="0" smtClean="0">
              <a:solidFill>
                <a:srgbClr val="245A8C"/>
              </a:solidFill>
              <a:latin typeface="Arial" panose="020B0604020202020204" pitchFamily="34" charset="0"/>
              <a:cs typeface="Arial" panose="020B0604020202020204" pitchFamily="34" charset="0"/>
            </a:endParaRPr>
          </a:p>
          <a:p>
            <a:pPr marL="228600" lvl="1" indent="-228600" algn="l" defTabSz="889000" rtl="0">
              <a:lnSpc>
                <a:spcPct val="90000"/>
              </a:lnSpc>
              <a:spcBef>
                <a:spcPct val="0"/>
              </a:spcBef>
              <a:spcAft>
                <a:spcPct val="20000"/>
              </a:spcAft>
              <a:buChar char="••"/>
            </a:pPr>
            <a:r>
              <a:rPr lang="ru-RU" sz="2000" b="1" kern="1200" dirty="0" err="1" smtClean="0">
                <a:solidFill>
                  <a:srgbClr val="245A8C"/>
                </a:solidFill>
                <a:latin typeface="Arial" panose="020B0604020202020204" pitchFamily="34" charset="0"/>
                <a:cs typeface="Arial" panose="020B0604020202020204" pitchFamily="34" charset="0"/>
              </a:rPr>
              <a:t>бундай</a:t>
            </a:r>
            <a:r>
              <a:rPr lang="ru-RU" sz="2000" b="1" kern="1200" dirty="0" smtClean="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номзодларга</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муддатидан</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smtClean="0">
                <a:solidFill>
                  <a:srgbClr val="245A8C"/>
                </a:solidFill>
                <a:latin typeface="Arial" panose="020B0604020202020204" pitchFamily="34" charset="0"/>
                <a:cs typeface="Arial" panose="020B0604020202020204" pitchFamily="34" charset="0"/>
              </a:rPr>
              <a:t>олдин</a:t>
            </a:r>
            <a:r>
              <a:rPr lang="ru-RU" sz="2000" b="1" kern="1200" dirty="0" smtClean="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овоз</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берилган</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тақдирда</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унинг</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ҳуқуқий</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оқибатлари</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белгилаб</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қўйилди</a:t>
            </a:r>
            <a:r>
              <a:rPr lang="ru-RU" sz="2000" b="1" kern="1200" dirty="0">
                <a:solidFill>
                  <a:srgbClr val="245A8C"/>
                </a:solidFill>
                <a:latin typeface="Arial" panose="020B0604020202020204" pitchFamily="34" charset="0"/>
                <a:cs typeface="Arial" panose="020B0604020202020204" pitchFamily="34" charset="0"/>
              </a:rPr>
              <a:t>.</a:t>
            </a:r>
          </a:p>
        </p:txBody>
      </p:sp>
      <p:sp>
        <p:nvSpPr>
          <p:cNvPr id="8" name="Прямоугольная выноска 7"/>
          <p:cNvSpPr/>
          <p:nvPr/>
        </p:nvSpPr>
        <p:spPr>
          <a:xfrm>
            <a:off x="7373389" y="1577830"/>
            <a:ext cx="4026614" cy="1975643"/>
          </a:xfrm>
          <a:prstGeom prst="wedgeRectCallout">
            <a:avLst>
              <a:gd name="adj1" fmla="val -19762"/>
              <a:gd name="adj2" fmla="val 64683"/>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a:outerShdw blurRad="25400" dist="12700" dir="5400000" algn="t"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dirty="0" err="1">
                <a:solidFill>
                  <a:schemeClr val="tx1"/>
                </a:solidFill>
                <a:latin typeface="Arial" panose="020B0604020202020204" pitchFamily="34" charset="0"/>
                <a:cs typeface="Arial" panose="020B0604020202020204" pitchFamily="34" charset="0"/>
              </a:rPr>
              <a:t>нашр</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этилган</a:t>
            </a:r>
            <a:r>
              <a:rPr lang="ru-RU" sz="2000" b="1" dirty="0">
                <a:solidFill>
                  <a:schemeClr val="tx1"/>
                </a:solidFill>
                <a:latin typeface="Arial" panose="020B0604020202020204" pitchFamily="34" charset="0"/>
                <a:cs typeface="Arial" panose="020B0604020202020204" pitchFamily="34" charset="0"/>
              </a:rPr>
              <a:t>  </a:t>
            </a:r>
          </a:p>
          <a:p>
            <a:pPr algn="ctr"/>
            <a:r>
              <a:rPr lang="ru-RU" sz="2000" b="1" dirty="0" err="1">
                <a:solidFill>
                  <a:schemeClr val="tx1"/>
                </a:solidFill>
                <a:latin typeface="Arial" panose="020B0604020202020204" pitchFamily="34" charset="0"/>
                <a:cs typeface="Arial" panose="020B0604020202020204" pitchFamily="34" charset="0"/>
              </a:rPr>
              <a:t>сайлов</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бюллетенларидан</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ушбу</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номзоднинг</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фамилияси</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исми</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ва</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отасининг</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исми</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ёзилган</a:t>
            </a:r>
            <a:r>
              <a:rPr lang="ru-RU" sz="2000" b="1" dirty="0">
                <a:solidFill>
                  <a:schemeClr val="tx1"/>
                </a:solidFill>
                <a:latin typeface="Arial" panose="020B0604020202020204" pitchFamily="34" charset="0"/>
                <a:cs typeface="Arial" panose="020B0604020202020204" pitchFamily="34" charset="0"/>
              </a:rPr>
              <a:t> </a:t>
            </a:r>
            <a:r>
              <a:rPr lang="ru-RU" sz="2000" b="1" dirty="0" err="1">
                <a:solidFill>
                  <a:schemeClr val="tx1"/>
                </a:solidFill>
                <a:latin typeface="Arial" panose="020B0604020202020204" pitchFamily="34" charset="0"/>
                <a:cs typeface="Arial" panose="020B0604020202020204" pitchFamily="34" charset="0"/>
              </a:rPr>
              <a:t>сатр</a:t>
            </a:r>
            <a:r>
              <a:rPr lang="ru-RU" sz="2000" b="1" dirty="0">
                <a:solidFill>
                  <a:schemeClr val="tx1"/>
                </a:solidFill>
                <a:latin typeface="Arial" panose="020B0604020202020204" pitchFamily="34" charset="0"/>
                <a:cs typeface="Arial" panose="020B0604020202020204" pitchFamily="34" charset="0"/>
              </a:rPr>
              <a:t> </a:t>
            </a:r>
            <a:r>
              <a:rPr lang="ru-RU" sz="2000" b="1" dirty="0" err="1" smtClean="0">
                <a:solidFill>
                  <a:schemeClr val="tx1"/>
                </a:solidFill>
                <a:latin typeface="Arial" panose="020B0604020202020204" pitchFamily="34" charset="0"/>
                <a:cs typeface="Arial" panose="020B0604020202020204" pitchFamily="34" charset="0"/>
              </a:rPr>
              <a:t>ўчирилади</a:t>
            </a:r>
            <a:r>
              <a:rPr lang="ru-RU" sz="2000" b="1" dirty="0" smtClean="0">
                <a:solidFill>
                  <a:schemeClr val="tx1"/>
                </a:solidFill>
                <a:latin typeface="Arial" panose="020B0604020202020204" pitchFamily="34" charset="0"/>
                <a:cs typeface="Arial" panose="020B0604020202020204" pitchFamily="34" charset="0"/>
              </a:rPr>
              <a:t>; </a:t>
            </a:r>
            <a:endParaRPr lang="ru-RU" sz="2000" b="1" dirty="0">
              <a:solidFill>
                <a:schemeClr val="tx1"/>
              </a:solidFill>
              <a:latin typeface="Arial" panose="020B0604020202020204" pitchFamily="34" charset="0"/>
              <a:cs typeface="Arial" panose="020B0604020202020204" pitchFamily="34" charset="0"/>
            </a:endParaRPr>
          </a:p>
        </p:txBody>
      </p:sp>
      <p:sp>
        <p:nvSpPr>
          <p:cNvPr id="9" name="Прямоугольная выноска 8"/>
          <p:cNvSpPr/>
          <p:nvPr/>
        </p:nvSpPr>
        <p:spPr>
          <a:xfrm>
            <a:off x="7373389" y="4514496"/>
            <a:ext cx="4026613" cy="1382964"/>
          </a:xfrm>
          <a:prstGeom prst="wedgeRectCallout">
            <a:avLst>
              <a:gd name="adj1" fmla="val -19455"/>
              <a:gd name="adj2" fmla="val -71902"/>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a:outerShdw blurRad="25400" dist="12700" dir="16200000"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uz-Cyrl-UZ" sz="2000" b="1" dirty="0" smtClean="0">
                <a:solidFill>
                  <a:schemeClr val="tx1"/>
                </a:solidFill>
                <a:latin typeface="Arial" panose="020B0604020202020204" pitchFamily="34" charset="0"/>
                <a:cs typeface="Arial" panose="020B0604020202020204" pitchFamily="34" charset="0"/>
              </a:rPr>
              <a:t>номзодни </a:t>
            </a:r>
            <a:r>
              <a:rPr lang="uz-Cyrl-UZ" sz="2000" b="1" dirty="0">
                <a:solidFill>
                  <a:schemeClr val="tx1"/>
                </a:solidFill>
                <a:latin typeface="Arial" panose="020B0604020202020204" pitchFamily="34" charset="0"/>
                <a:cs typeface="Arial" panose="020B0604020202020204" pitchFamily="34" charset="0"/>
              </a:rPr>
              <a:t>ёқлаб берилган овозлар </a:t>
            </a:r>
            <a:r>
              <a:rPr lang="uz-Cyrl-UZ" sz="2000" b="1" dirty="0" smtClean="0">
                <a:solidFill>
                  <a:schemeClr val="tx1"/>
                </a:solidFill>
                <a:latin typeface="Arial" panose="020B0604020202020204" pitchFamily="34" charset="0"/>
                <a:cs typeface="Arial" panose="020B0604020202020204" pitchFamily="34" charset="0"/>
              </a:rPr>
              <a:t>ҳақиқий </a:t>
            </a:r>
            <a:r>
              <a:rPr lang="uz-Cyrl-UZ" sz="2000" b="1" dirty="0">
                <a:solidFill>
                  <a:schemeClr val="tx1"/>
                </a:solidFill>
                <a:latin typeface="Arial" panose="020B0604020202020204" pitchFamily="34" charset="0"/>
                <a:cs typeface="Arial" panose="020B0604020202020204" pitchFamily="34" charset="0"/>
              </a:rPr>
              <a:t>эмас деб топилади. </a:t>
            </a:r>
            <a:endParaRPr lang="ru-RU" sz="2000" b="1" dirty="0">
              <a:solidFill>
                <a:schemeClr val="tx1"/>
              </a:solidFill>
              <a:latin typeface="Arial" panose="020B0604020202020204" pitchFamily="34" charset="0"/>
              <a:cs typeface="Arial" panose="020B0604020202020204" pitchFamily="34" charset="0"/>
            </a:endParaRPr>
          </a:p>
        </p:txBody>
      </p:sp>
      <p:cxnSp>
        <p:nvCxnSpPr>
          <p:cNvPr id="3" name="Прямая соединительная линия 2"/>
          <p:cNvCxnSpPr/>
          <p:nvPr/>
        </p:nvCxnSpPr>
        <p:spPr>
          <a:xfrm>
            <a:off x="3481431" y="3917975"/>
            <a:ext cx="5101852" cy="0"/>
          </a:xfrm>
          <a:prstGeom prst="line">
            <a:avLst/>
          </a:prstGeom>
          <a:ln w="12700">
            <a:solidFill>
              <a:schemeClr val="accent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12700" y="2347856"/>
            <a:ext cx="6802168" cy="0"/>
          </a:xfrm>
          <a:prstGeom prst="line">
            <a:avLst/>
          </a:prstGeom>
          <a:ln w="76200">
            <a:solidFill>
              <a:srgbClr val="5B9BD5"/>
            </a:solidFill>
          </a:ln>
        </p:spPr>
        <p:style>
          <a:lnRef idx="1">
            <a:schemeClr val="accent1"/>
          </a:lnRef>
          <a:fillRef idx="0">
            <a:schemeClr val="accent1"/>
          </a:fillRef>
          <a:effectRef idx="0">
            <a:schemeClr val="accent1"/>
          </a:effectRef>
          <a:fontRef idx="minor">
            <a:schemeClr val="tx1"/>
          </a:fontRef>
        </p:style>
      </p:cxnSp>
      <p:sp>
        <p:nvSpPr>
          <p:cNvPr id="20" name="Нашивка 19"/>
          <p:cNvSpPr/>
          <p:nvPr/>
        </p:nvSpPr>
        <p:spPr>
          <a:xfrm>
            <a:off x="6389198" y="1574209"/>
            <a:ext cx="339133" cy="807130"/>
          </a:xfrm>
          <a:prstGeom prst="chevron">
            <a:avLst/>
          </a:prstGeom>
          <a:solidFill>
            <a:srgbClr val="5B9BD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5" name="Нашивка 14"/>
          <p:cNvSpPr/>
          <p:nvPr/>
        </p:nvSpPr>
        <p:spPr>
          <a:xfrm>
            <a:off x="6652830" y="1574209"/>
            <a:ext cx="339133" cy="807130"/>
          </a:xfrm>
          <a:prstGeom prst="chevron">
            <a:avLst/>
          </a:prstGeom>
          <a:solidFill>
            <a:srgbClr val="5B9BD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cxnSp>
        <p:nvCxnSpPr>
          <p:cNvPr id="18" name="Прямая соединительная линия 17"/>
          <p:cNvCxnSpPr/>
          <p:nvPr/>
        </p:nvCxnSpPr>
        <p:spPr>
          <a:xfrm>
            <a:off x="3481431" y="4171043"/>
            <a:ext cx="5101852" cy="0"/>
          </a:xfrm>
          <a:prstGeom prst="line">
            <a:avLst/>
          </a:prstGeom>
          <a:ln w="12700">
            <a:solidFill>
              <a:schemeClr val="accent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7"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latin typeface="Arial" panose="020B0604020202020204" pitchFamily="34" charset="0"/>
                <a:cs typeface="Arial" panose="020B0604020202020204" pitchFamily="34" charset="0"/>
              </a:rPr>
              <a:t>САЙЛОВ КОДЕКСИГА КИРИТИЛГАН </a:t>
            </a:r>
            <a:r>
              <a:rPr lang="uz-Cyrl-UZ" sz="2800" b="1" dirty="0" smtClean="0">
                <a:latin typeface="Arial" panose="020B0604020202020204" pitchFamily="34" charset="0"/>
                <a:cs typeface="Arial" panose="020B0604020202020204" pitchFamily="34" charset="0"/>
              </a:rPr>
              <a:t>ЯНГИЛИКЛАР</a:t>
            </a:r>
            <a:endParaRPr lang="ru-RU"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5097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лилиния: фигура 4">
            <a:extLst>
              <a:ext uri="{FF2B5EF4-FFF2-40B4-BE49-F238E27FC236}">
                <a16:creationId xmlns="" xmlns:a16="http://schemas.microsoft.com/office/drawing/2014/main" id="{68BD45BD-1D35-4D7C-8DCA-9EA489975725}"/>
              </a:ext>
            </a:extLst>
          </p:cNvPr>
          <p:cNvSpPr/>
          <p:nvPr/>
        </p:nvSpPr>
        <p:spPr>
          <a:xfrm>
            <a:off x="296628" y="4114034"/>
            <a:ext cx="3458250" cy="1732828"/>
          </a:xfrm>
          <a:custGeom>
            <a:avLst/>
            <a:gdLst>
              <a:gd name="connsiteX0" fmla="*/ 0 w 10016197"/>
              <a:gd name="connsiteY0" fmla="*/ 0 h 1292850"/>
              <a:gd name="connsiteX1" fmla="*/ 10016197 w 10016197"/>
              <a:gd name="connsiteY1" fmla="*/ 0 h 1292850"/>
              <a:gd name="connsiteX2" fmla="*/ 10016197 w 10016197"/>
              <a:gd name="connsiteY2" fmla="*/ 1292850 h 1292850"/>
              <a:gd name="connsiteX3" fmla="*/ 0 w 10016197"/>
              <a:gd name="connsiteY3" fmla="*/ 1292850 h 1292850"/>
              <a:gd name="connsiteX4" fmla="*/ 0 w 10016197"/>
              <a:gd name="connsiteY4" fmla="*/ 0 h 1292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6197" h="1292850">
                <a:moveTo>
                  <a:pt x="0" y="0"/>
                </a:moveTo>
                <a:lnTo>
                  <a:pt x="10016197" y="0"/>
                </a:lnTo>
                <a:lnTo>
                  <a:pt x="10016197" y="1292850"/>
                </a:lnTo>
                <a:lnTo>
                  <a:pt x="0" y="1292850"/>
                </a:lnTo>
                <a:lnTo>
                  <a:pt x="0" y="0"/>
                </a:lnTo>
                <a:close/>
              </a:path>
            </a:pathLst>
          </a:custGeom>
          <a:gradFill>
            <a:gsLst>
              <a:gs pos="85000">
                <a:schemeClr val="bg1"/>
              </a:gs>
              <a:gs pos="0">
                <a:schemeClr val="bg1">
                  <a:lumMod val="95000"/>
                </a:schemeClr>
              </a:gs>
              <a:gs pos="100000">
                <a:schemeClr val="bg1">
                  <a:lumMod val="85000"/>
                </a:schemeClr>
              </a:gs>
            </a:gsLst>
            <a:lin ang="5400000" scaled="1"/>
          </a:gradFill>
          <a:ln>
            <a:noFill/>
          </a:ln>
          <a:effectLst>
            <a:outerShdw blurRad="25400" dist="12700" dir="2700000" algn="tl" rotWithShape="0">
              <a:prstClr val="black">
                <a:alpha val="40000"/>
              </a:prstClr>
            </a:outerShdw>
          </a:effectLst>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buNone/>
            </a:pPr>
            <a:r>
              <a:rPr lang="uz-Cyrl-UZ" sz="2000" b="1" kern="1200" dirty="0">
                <a:solidFill>
                  <a:srgbClr val="245A8C"/>
                </a:solidFill>
                <a:latin typeface="Arial" panose="020B0604020202020204" pitchFamily="34" charset="0"/>
                <a:cs typeface="Arial" panose="020B0604020202020204" pitchFamily="34" charset="0"/>
              </a:rPr>
              <a:t>Президент сайлови тўғрисидаги қонун ҳужжатлари тизими</a:t>
            </a:r>
            <a:endParaRPr lang="ru-RU" sz="2000" b="1" kern="1200" dirty="0">
              <a:solidFill>
                <a:srgbClr val="245A8C"/>
              </a:solidFill>
              <a:latin typeface="Arial" panose="020B0604020202020204" pitchFamily="34" charset="0"/>
              <a:cs typeface="Arial" panose="020B0604020202020204" pitchFamily="34" charset="0"/>
            </a:endParaRPr>
          </a:p>
        </p:txBody>
      </p:sp>
      <p:sp>
        <p:nvSpPr>
          <p:cNvPr id="6" name="Полилиния: фигура 5">
            <a:extLst>
              <a:ext uri="{FF2B5EF4-FFF2-40B4-BE49-F238E27FC236}">
                <a16:creationId xmlns="" xmlns:a16="http://schemas.microsoft.com/office/drawing/2014/main" id="{64473E55-BC5F-4D21-B81F-AD5471E2DC4C}"/>
              </a:ext>
            </a:extLst>
          </p:cNvPr>
          <p:cNvSpPr/>
          <p:nvPr/>
        </p:nvSpPr>
        <p:spPr>
          <a:xfrm>
            <a:off x="4390631" y="4114034"/>
            <a:ext cx="3442124" cy="1732828"/>
          </a:xfrm>
          <a:custGeom>
            <a:avLst/>
            <a:gdLst>
              <a:gd name="connsiteX0" fmla="*/ 0 w 10016197"/>
              <a:gd name="connsiteY0" fmla="*/ 0 h 1292850"/>
              <a:gd name="connsiteX1" fmla="*/ 10016197 w 10016197"/>
              <a:gd name="connsiteY1" fmla="*/ 0 h 1292850"/>
              <a:gd name="connsiteX2" fmla="*/ 10016197 w 10016197"/>
              <a:gd name="connsiteY2" fmla="*/ 1292850 h 1292850"/>
              <a:gd name="connsiteX3" fmla="*/ 0 w 10016197"/>
              <a:gd name="connsiteY3" fmla="*/ 1292850 h 1292850"/>
              <a:gd name="connsiteX4" fmla="*/ 0 w 10016197"/>
              <a:gd name="connsiteY4" fmla="*/ 0 h 1292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6197" h="1292850">
                <a:moveTo>
                  <a:pt x="0" y="0"/>
                </a:moveTo>
                <a:lnTo>
                  <a:pt x="10016197" y="0"/>
                </a:lnTo>
                <a:lnTo>
                  <a:pt x="10016197" y="1292850"/>
                </a:lnTo>
                <a:lnTo>
                  <a:pt x="0" y="1292850"/>
                </a:lnTo>
                <a:lnTo>
                  <a:pt x="0" y="0"/>
                </a:lnTo>
                <a:close/>
              </a:path>
            </a:pathLst>
          </a:custGeom>
          <a:gradFill>
            <a:gsLst>
              <a:gs pos="85000">
                <a:schemeClr val="bg1"/>
              </a:gs>
              <a:gs pos="0">
                <a:schemeClr val="bg1">
                  <a:lumMod val="95000"/>
                </a:schemeClr>
              </a:gs>
              <a:gs pos="100000">
                <a:schemeClr val="bg1">
                  <a:lumMod val="85000"/>
                </a:schemeClr>
              </a:gs>
            </a:gsLst>
            <a:lin ang="5400000" scaled="1"/>
          </a:gradFill>
          <a:ln>
            <a:noFill/>
          </a:ln>
          <a:effectLst>
            <a:outerShdw blurRad="25400" dist="12700" dir="2700000" algn="tl" rotWithShape="0">
              <a:prstClr val="black">
                <a:alpha val="40000"/>
              </a:prstClr>
            </a:outerShdw>
          </a:effectLst>
        </p:spPr>
        <p:style>
          <a:lnRef idx="2">
            <a:schemeClr val="lt1">
              <a:hueOff val="0"/>
              <a:satOff val="0"/>
              <a:lumOff val="0"/>
              <a:alphaOff val="0"/>
            </a:schemeClr>
          </a:lnRef>
          <a:fillRef idx="1">
            <a:schemeClr val="accent5">
              <a:hueOff val="-3676672"/>
              <a:satOff val="-5114"/>
              <a:lumOff val="-1961"/>
              <a:alphaOff val="0"/>
            </a:schemeClr>
          </a:fillRef>
          <a:effectRef idx="0">
            <a:schemeClr val="accent5">
              <a:hueOff val="-3676672"/>
              <a:satOff val="-5114"/>
              <a:lumOff val="-1961"/>
              <a:alphaOff val="0"/>
            </a:schemeClr>
          </a:effectRef>
          <a:fontRef idx="minor">
            <a:schemeClr val="lt1"/>
          </a:fontRef>
        </p:style>
        <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buNone/>
            </a:pPr>
            <a:r>
              <a:rPr lang="uz-Cyrl-UZ" sz="2000" b="1" kern="1200" dirty="0">
                <a:solidFill>
                  <a:srgbClr val="245A8C"/>
                </a:solidFill>
                <a:latin typeface="Arial" panose="020B0604020202020204" pitchFamily="34" charset="0"/>
                <a:cs typeface="Arial" panose="020B0604020202020204" pitchFamily="34" charset="0"/>
              </a:rPr>
              <a:t>Президент </a:t>
            </a:r>
            <a:r>
              <a:rPr lang="uz-Cyrl-UZ" sz="2000" b="1" kern="1200" dirty="0" smtClean="0">
                <a:solidFill>
                  <a:srgbClr val="245A8C"/>
                </a:solidFill>
                <a:latin typeface="Arial" panose="020B0604020202020204" pitchFamily="34" charset="0"/>
                <a:cs typeface="Arial" panose="020B0604020202020204" pitchFamily="34" charset="0"/>
              </a:rPr>
              <a:t>   сайловининг </a:t>
            </a:r>
            <a:r>
              <a:rPr lang="uz-Cyrl-UZ" sz="2000" b="1" kern="1200" dirty="0">
                <a:solidFill>
                  <a:srgbClr val="245A8C"/>
                </a:solidFill>
                <a:latin typeface="Arial" panose="020B0604020202020204" pitchFamily="34" charset="0"/>
                <a:cs typeface="Arial" panose="020B0604020202020204" pitchFamily="34" charset="0"/>
              </a:rPr>
              <a:t>ўзига </a:t>
            </a:r>
            <a:r>
              <a:rPr lang="uz-Cyrl-UZ" sz="2000" b="1" kern="1200" dirty="0" smtClean="0">
                <a:solidFill>
                  <a:srgbClr val="245A8C"/>
                </a:solidFill>
                <a:latin typeface="Arial" panose="020B0604020202020204" pitchFamily="34" charset="0"/>
                <a:cs typeface="Arial" panose="020B0604020202020204" pitchFamily="34" charset="0"/>
              </a:rPr>
              <a:t>     хос хусусиятлари</a:t>
            </a:r>
            <a:endParaRPr lang="ru-RU" sz="2000" b="1" kern="1200" dirty="0">
              <a:solidFill>
                <a:srgbClr val="245A8C"/>
              </a:solidFill>
              <a:latin typeface="Arial" panose="020B0604020202020204" pitchFamily="34" charset="0"/>
              <a:cs typeface="Arial" panose="020B0604020202020204" pitchFamily="34" charset="0"/>
            </a:endParaRPr>
          </a:p>
        </p:txBody>
      </p:sp>
      <p:sp>
        <p:nvSpPr>
          <p:cNvPr id="7" name="Полилиния: фигура 6">
            <a:extLst>
              <a:ext uri="{FF2B5EF4-FFF2-40B4-BE49-F238E27FC236}">
                <a16:creationId xmlns="" xmlns:a16="http://schemas.microsoft.com/office/drawing/2014/main" id="{4C547454-D8BD-441E-B9DB-134E40FC2FF9}"/>
              </a:ext>
            </a:extLst>
          </p:cNvPr>
          <p:cNvSpPr/>
          <p:nvPr/>
        </p:nvSpPr>
        <p:spPr>
          <a:xfrm>
            <a:off x="8446406" y="4114034"/>
            <a:ext cx="3450348" cy="1732828"/>
          </a:xfrm>
          <a:custGeom>
            <a:avLst/>
            <a:gdLst>
              <a:gd name="connsiteX0" fmla="*/ 0 w 10016197"/>
              <a:gd name="connsiteY0" fmla="*/ 0 h 1292850"/>
              <a:gd name="connsiteX1" fmla="*/ 10016197 w 10016197"/>
              <a:gd name="connsiteY1" fmla="*/ 0 h 1292850"/>
              <a:gd name="connsiteX2" fmla="*/ 10016197 w 10016197"/>
              <a:gd name="connsiteY2" fmla="*/ 1292850 h 1292850"/>
              <a:gd name="connsiteX3" fmla="*/ 0 w 10016197"/>
              <a:gd name="connsiteY3" fmla="*/ 1292850 h 1292850"/>
              <a:gd name="connsiteX4" fmla="*/ 0 w 10016197"/>
              <a:gd name="connsiteY4" fmla="*/ 0 h 1292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6197" h="1292850">
                <a:moveTo>
                  <a:pt x="0" y="0"/>
                </a:moveTo>
                <a:lnTo>
                  <a:pt x="10016197" y="0"/>
                </a:lnTo>
                <a:lnTo>
                  <a:pt x="10016197" y="1292850"/>
                </a:lnTo>
                <a:lnTo>
                  <a:pt x="0" y="1292850"/>
                </a:lnTo>
                <a:lnTo>
                  <a:pt x="0" y="0"/>
                </a:lnTo>
                <a:close/>
              </a:path>
            </a:pathLst>
          </a:custGeom>
          <a:gradFill>
            <a:gsLst>
              <a:gs pos="85000">
                <a:schemeClr val="bg1"/>
              </a:gs>
              <a:gs pos="0">
                <a:schemeClr val="bg1">
                  <a:lumMod val="95000"/>
                </a:schemeClr>
              </a:gs>
              <a:gs pos="100000">
                <a:schemeClr val="bg1">
                  <a:lumMod val="85000"/>
                </a:schemeClr>
              </a:gs>
            </a:gsLst>
            <a:lin ang="5400000" scaled="1"/>
          </a:gradFill>
          <a:ln>
            <a:noFill/>
          </a:ln>
          <a:effectLst>
            <a:outerShdw blurRad="25400" dist="12700" dir="2700000" algn="tl" rotWithShape="0">
              <a:prstClr val="black">
                <a:alpha val="40000"/>
              </a:prstClr>
            </a:outerShdw>
          </a:effectLst>
        </p:spPr>
        <p:style>
          <a:lnRef idx="2">
            <a:schemeClr val="lt1">
              <a:hueOff val="0"/>
              <a:satOff val="0"/>
              <a:lumOff val="0"/>
              <a:alphaOff val="0"/>
            </a:schemeClr>
          </a:lnRef>
          <a:fillRef idx="1">
            <a:schemeClr val="accent5">
              <a:hueOff val="-7353344"/>
              <a:satOff val="-10228"/>
              <a:lumOff val="-3922"/>
              <a:alphaOff val="0"/>
            </a:schemeClr>
          </a:fillRef>
          <a:effectRef idx="0">
            <a:schemeClr val="accent5">
              <a:hueOff val="-7353344"/>
              <a:satOff val="-10228"/>
              <a:lumOff val="-3922"/>
              <a:alphaOff val="0"/>
            </a:schemeClr>
          </a:effectRef>
          <a:fontRef idx="minor">
            <a:schemeClr val="lt1"/>
          </a:fontRef>
        </p:style>
        <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buNone/>
            </a:pPr>
            <a:r>
              <a:rPr lang="uz-Cyrl-UZ" sz="2000" b="1" kern="1200" dirty="0">
                <a:solidFill>
                  <a:srgbClr val="245A8C"/>
                </a:solidFill>
                <a:latin typeface="Arial" panose="020B0604020202020204" pitchFamily="34" charset="0"/>
                <a:cs typeface="Arial" panose="020B0604020202020204" pitchFamily="34" charset="0"/>
              </a:rPr>
              <a:t>Сайлов қонунчилигига киритилган ўзгартиш ва қўшимчаларнинг </a:t>
            </a:r>
            <a:r>
              <a:rPr lang="uz-Cyrl-UZ" sz="2000" b="1" kern="1200" dirty="0" smtClean="0">
                <a:solidFill>
                  <a:srgbClr val="245A8C"/>
                </a:solidFill>
                <a:latin typeface="Arial" panose="020B0604020202020204" pitchFamily="34" charset="0"/>
                <a:cs typeface="Arial" panose="020B0604020202020204" pitchFamily="34" charset="0"/>
              </a:rPr>
              <a:t>мазмун-моҳияти</a:t>
            </a:r>
            <a:endParaRPr lang="ru-RU" sz="2000" b="1" kern="1200" dirty="0">
              <a:solidFill>
                <a:srgbClr val="245A8C"/>
              </a:solidFill>
              <a:latin typeface="Arial" panose="020B0604020202020204" pitchFamily="34" charset="0"/>
              <a:cs typeface="Arial" panose="020B0604020202020204" pitchFamily="34" charset="0"/>
            </a:endParaRPr>
          </a:p>
        </p:txBody>
      </p:sp>
      <p:cxnSp>
        <p:nvCxnSpPr>
          <p:cNvPr id="9" name="Прямая соединительная линия 8">
            <a:extLst>
              <a:ext uri="{FF2B5EF4-FFF2-40B4-BE49-F238E27FC236}">
                <a16:creationId xmlns="" xmlns:a16="http://schemas.microsoft.com/office/drawing/2014/main" id="{DFD5B9FC-A89D-4383-9E63-340A13617FF2}"/>
              </a:ext>
            </a:extLst>
          </p:cNvPr>
          <p:cNvCxnSpPr>
            <a:cxnSpLocks/>
          </p:cNvCxnSpPr>
          <p:nvPr/>
        </p:nvCxnSpPr>
        <p:spPr>
          <a:xfrm>
            <a:off x="0" y="1498062"/>
            <a:ext cx="0" cy="424126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a:extLst>
              <a:ext uri="{FF2B5EF4-FFF2-40B4-BE49-F238E27FC236}">
                <a16:creationId xmlns="" xmlns:a16="http://schemas.microsoft.com/office/drawing/2014/main" id="{FFE2CEB2-B237-4BE5-B0EF-80F5D4E315C6}"/>
              </a:ext>
            </a:extLst>
          </p:cNvPr>
          <p:cNvCxnSpPr>
            <a:cxnSpLocks/>
          </p:cNvCxnSpPr>
          <p:nvPr/>
        </p:nvCxnSpPr>
        <p:spPr>
          <a:xfrm>
            <a:off x="12192000" y="1498062"/>
            <a:ext cx="0" cy="424126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a:extLst>
              <a:ext uri="{FF2B5EF4-FFF2-40B4-BE49-F238E27FC236}">
                <a16:creationId xmlns="" xmlns:a16="http://schemas.microsoft.com/office/drawing/2014/main" id="{BFD36BD8-B3A8-4D5C-9B6B-625822E7C914}"/>
              </a:ext>
            </a:extLst>
          </p:cNvPr>
          <p:cNvCxnSpPr>
            <a:cxnSpLocks/>
          </p:cNvCxnSpPr>
          <p:nvPr/>
        </p:nvCxnSpPr>
        <p:spPr>
          <a:xfrm>
            <a:off x="4064000" y="1498062"/>
            <a:ext cx="0" cy="424126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a:extLst>
              <a:ext uri="{FF2B5EF4-FFF2-40B4-BE49-F238E27FC236}">
                <a16:creationId xmlns="" xmlns:a16="http://schemas.microsoft.com/office/drawing/2014/main" id="{0EF1C8F6-15A8-4297-AE53-318467B9AAAB}"/>
              </a:ext>
            </a:extLst>
          </p:cNvPr>
          <p:cNvCxnSpPr>
            <a:cxnSpLocks/>
          </p:cNvCxnSpPr>
          <p:nvPr/>
        </p:nvCxnSpPr>
        <p:spPr>
          <a:xfrm>
            <a:off x="8128000" y="1498062"/>
            <a:ext cx="0" cy="424126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11" name="Рисунок 10">
            <a:extLst>
              <a:ext uri="{FF2B5EF4-FFF2-40B4-BE49-F238E27FC236}">
                <a16:creationId xmlns="" xmlns:a16="http://schemas.microsoft.com/office/drawing/2014/main" id="{D18C1EB1-DC87-4850-BE8B-08B96CF05D22}"/>
              </a:ext>
            </a:extLst>
          </p:cNvPr>
          <p:cNvPicPr>
            <a:picLocks noChangeAspect="1"/>
          </p:cNvPicPr>
          <p:nvPr/>
        </p:nvPicPr>
        <p:blipFill rotWithShape="1">
          <a:blip r:embed="rId2">
            <a:extLst>
              <a:ext uri="{28A0092B-C50C-407E-A947-70E740481C1C}">
                <a14:useLocalDpi xmlns:a14="http://schemas.microsoft.com/office/drawing/2010/main" val="0"/>
              </a:ext>
            </a:extLst>
          </a:blip>
          <a:srcRect t="1" b="9816"/>
          <a:stretch/>
        </p:blipFill>
        <p:spPr>
          <a:xfrm>
            <a:off x="483634" y="1991341"/>
            <a:ext cx="2278034" cy="2421268"/>
          </a:xfrm>
          <a:prstGeom prst="rect">
            <a:avLst/>
          </a:prstGeom>
        </p:spPr>
      </p:pic>
      <p:sp>
        <p:nvSpPr>
          <p:cNvPr id="12" name="Овал 11">
            <a:extLst>
              <a:ext uri="{FF2B5EF4-FFF2-40B4-BE49-F238E27FC236}">
                <a16:creationId xmlns="" xmlns:a16="http://schemas.microsoft.com/office/drawing/2014/main" id="{A2437085-4C26-4B7E-9057-804B7283CF08}"/>
              </a:ext>
            </a:extLst>
          </p:cNvPr>
          <p:cNvSpPr/>
          <p:nvPr/>
        </p:nvSpPr>
        <p:spPr>
          <a:xfrm>
            <a:off x="1507829" y="2158772"/>
            <a:ext cx="1079728" cy="1079728"/>
          </a:xfrm>
          <a:prstGeom prst="ellipse">
            <a:avLst/>
          </a:prstGeom>
          <a:solidFill>
            <a:schemeClr val="bg1">
              <a:lumMod val="95000"/>
            </a:schemeClr>
          </a:solidFill>
          <a:ln w="38100">
            <a:solidFill>
              <a:srgbClr val="0068D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Arial" panose="020B0604020202020204" pitchFamily="34" charset="0"/>
              <a:cs typeface="Arial" panose="020B0604020202020204" pitchFamily="34" charset="0"/>
            </a:endParaRPr>
          </a:p>
        </p:txBody>
      </p:sp>
      <p:pic>
        <p:nvPicPr>
          <p:cNvPr id="24" name="Рисунок 23">
            <a:extLst>
              <a:ext uri="{FF2B5EF4-FFF2-40B4-BE49-F238E27FC236}">
                <a16:creationId xmlns="" xmlns:a16="http://schemas.microsoft.com/office/drawing/2014/main" id="{5C5C838A-D3E3-48AF-B26F-E5D5A640523E}"/>
              </a:ext>
            </a:extLst>
          </p:cNvPr>
          <p:cNvPicPr>
            <a:picLocks noChangeAspect="1"/>
          </p:cNvPicPr>
          <p:nvPr/>
        </p:nvPicPr>
        <p:blipFill rotWithShape="1">
          <a:blip r:embed="rId2">
            <a:extLst>
              <a:ext uri="{28A0092B-C50C-407E-A947-70E740481C1C}">
                <a14:useLocalDpi xmlns:a14="http://schemas.microsoft.com/office/drawing/2010/main" val="0"/>
              </a:ext>
            </a:extLst>
          </a:blip>
          <a:srcRect b="9192"/>
          <a:stretch/>
        </p:blipFill>
        <p:spPr>
          <a:xfrm>
            <a:off x="4574907" y="1991341"/>
            <a:ext cx="2278034" cy="2438046"/>
          </a:xfrm>
          <a:prstGeom prst="rect">
            <a:avLst/>
          </a:prstGeom>
        </p:spPr>
      </p:pic>
      <p:sp>
        <p:nvSpPr>
          <p:cNvPr id="25" name="Овал 24">
            <a:extLst>
              <a:ext uri="{FF2B5EF4-FFF2-40B4-BE49-F238E27FC236}">
                <a16:creationId xmlns="" xmlns:a16="http://schemas.microsoft.com/office/drawing/2014/main" id="{900C153D-18C7-4E56-A147-7573CA668632}"/>
              </a:ext>
            </a:extLst>
          </p:cNvPr>
          <p:cNvSpPr/>
          <p:nvPr/>
        </p:nvSpPr>
        <p:spPr>
          <a:xfrm>
            <a:off x="5604911" y="2142211"/>
            <a:ext cx="1079728" cy="1079728"/>
          </a:xfrm>
          <a:prstGeom prst="ellipse">
            <a:avLst/>
          </a:prstGeom>
          <a:solidFill>
            <a:schemeClr val="bg1">
              <a:lumMod val="95000"/>
            </a:schemeClr>
          </a:solidFill>
          <a:ln w="38100">
            <a:solidFill>
              <a:srgbClr val="0068D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Arial" panose="020B0604020202020204" pitchFamily="34" charset="0"/>
              <a:cs typeface="Arial" panose="020B0604020202020204" pitchFamily="34" charset="0"/>
            </a:endParaRPr>
          </a:p>
        </p:txBody>
      </p:sp>
      <p:pic>
        <p:nvPicPr>
          <p:cNvPr id="26" name="Рисунок 25">
            <a:extLst>
              <a:ext uri="{FF2B5EF4-FFF2-40B4-BE49-F238E27FC236}">
                <a16:creationId xmlns="" xmlns:a16="http://schemas.microsoft.com/office/drawing/2014/main" id="{54AB70CE-34D1-43F5-B4C6-A4A9E4BCC047}"/>
              </a:ext>
            </a:extLst>
          </p:cNvPr>
          <p:cNvPicPr>
            <a:picLocks noChangeAspect="1"/>
          </p:cNvPicPr>
          <p:nvPr/>
        </p:nvPicPr>
        <p:blipFill rotWithShape="1">
          <a:blip r:embed="rId2">
            <a:extLst>
              <a:ext uri="{28A0092B-C50C-407E-A947-70E740481C1C}">
                <a14:useLocalDpi xmlns:a14="http://schemas.microsoft.com/office/drawing/2010/main" val="0"/>
              </a:ext>
            </a:extLst>
          </a:blip>
          <a:srcRect b="11291"/>
          <a:stretch/>
        </p:blipFill>
        <p:spPr>
          <a:xfrm>
            <a:off x="8638906" y="1988993"/>
            <a:ext cx="2278034" cy="2381671"/>
          </a:xfrm>
          <a:prstGeom prst="rect">
            <a:avLst/>
          </a:prstGeom>
        </p:spPr>
      </p:pic>
      <p:sp>
        <p:nvSpPr>
          <p:cNvPr id="27" name="Овал 26">
            <a:extLst>
              <a:ext uri="{FF2B5EF4-FFF2-40B4-BE49-F238E27FC236}">
                <a16:creationId xmlns="" xmlns:a16="http://schemas.microsoft.com/office/drawing/2014/main" id="{AB23F32D-0110-4EEF-8D8B-8A6D3F9359C6}"/>
              </a:ext>
            </a:extLst>
          </p:cNvPr>
          <p:cNvSpPr/>
          <p:nvPr/>
        </p:nvSpPr>
        <p:spPr>
          <a:xfrm>
            <a:off x="9668910" y="2139863"/>
            <a:ext cx="1079728" cy="1079728"/>
          </a:xfrm>
          <a:prstGeom prst="ellipse">
            <a:avLst/>
          </a:prstGeom>
          <a:solidFill>
            <a:schemeClr val="bg1">
              <a:lumMod val="95000"/>
            </a:schemeClr>
          </a:solidFill>
          <a:ln w="38100">
            <a:solidFill>
              <a:srgbClr val="0068D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Arial" panose="020B0604020202020204" pitchFamily="34" charset="0"/>
              <a:cs typeface="Arial" panose="020B0604020202020204" pitchFamily="34" charset="0"/>
            </a:endParaRPr>
          </a:p>
        </p:txBody>
      </p:sp>
      <p:sp>
        <p:nvSpPr>
          <p:cNvPr id="13" name="TextBox 12">
            <a:extLst>
              <a:ext uri="{FF2B5EF4-FFF2-40B4-BE49-F238E27FC236}">
                <a16:creationId xmlns="" xmlns:a16="http://schemas.microsoft.com/office/drawing/2014/main" id="{1B9E96A9-87AD-48FB-883D-C72CAFECF759}"/>
              </a:ext>
            </a:extLst>
          </p:cNvPr>
          <p:cNvSpPr txBox="1"/>
          <p:nvPr/>
        </p:nvSpPr>
        <p:spPr>
          <a:xfrm>
            <a:off x="1744902" y="2190804"/>
            <a:ext cx="645960" cy="1015663"/>
          </a:xfrm>
          <a:prstGeom prst="rect">
            <a:avLst/>
          </a:prstGeom>
          <a:noFill/>
        </p:spPr>
        <p:txBody>
          <a:bodyPr wrap="square" rtlCol="0">
            <a:spAutoFit/>
          </a:bodyPr>
          <a:lstStyle/>
          <a:p>
            <a:pPr algn="ctr"/>
            <a:r>
              <a:rPr lang="uz-Cyrl-UZ" sz="6000" dirty="0">
                <a:solidFill>
                  <a:srgbClr val="245A8C"/>
                </a:solidFill>
                <a:latin typeface="Arial" panose="020B0604020202020204" pitchFamily="34" charset="0"/>
                <a:cs typeface="Arial" panose="020B0604020202020204" pitchFamily="34" charset="0"/>
              </a:rPr>
              <a:t>1</a:t>
            </a:r>
            <a:endParaRPr lang="ru-RU" sz="6000" dirty="0">
              <a:solidFill>
                <a:srgbClr val="245A8C"/>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 xmlns:a16="http://schemas.microsoft.com/office/drawing/2014/main" id="{A2D07F09-8128-4C0C-BEB2-ED9ECFEA0E6A}"/>
              </a:ext>
            </a:extLst>
          </p:cNvPr>
          <p:cNvSpPr txBox="1"/>
          <p:nvPr/>
        </p:nvSpPr>
        <p:spPr>
          <a:xfrm>
            <a:off x="5857677" y="2171895"/>
            <a:ext cx="622286" cy="1015663"/>
          </a:xfrm>
          <a:prstGeom prst="rect">
            <a:avLst/>
          </a:prstGeom>
          <a:noFill/>
        </p:spPr>
        <p:txBody>
          <a:bodyPr wrap="none" rtlCol="0">
            <a:spAutoFit/>
          </a:bodyPr>
          <a:lstStyle/>
          <a:p>
            <a:r>
              <a:rPr lang="uz-Cyrl-UZ" sz="6000" dirty="0">
                <a:solidFill>
                  <a:srgbClr val="245A8C"/>
                </a:solidFill>
                <a:latin typeface="Arial" panose="020B0604020202020204" pitchFamily="34" charset="0"/>
                <a:cs typeface="Arial" panose="020B0604020202020204" pitchFamily="34" charset="0"/>
              </a:rPr>
              <a:t>2</a:t>
            </a:r>
            <a:endParaRPr lang="ru-RU" sz="6000" dirty="0">
              <a:solidFill>
                <a:srgbClr val="245A8C"/>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 xmlns:a16="http://schemas.microsoft.com/office/drawing/2014/main" id="{13458994-CDF0-4FDF-9B52-26282F765909}"/>
              </a:ext>
            </a:extLst>
          </p:cNvPr>
          <p:cNvSpPr txBox="1"/>
          <p:nvPr/>
        </p:nvSpPr>
        <p:spPr>
          <a:xfrm>
            <a:off x="9921676" y="2171895"/>
            <a:ext cx="619080" cy="1015663"/>
          </a:xfrm>
          <a:prstGeom prst="rect">
            <a:avLst/>
          </a:prstGeom>
          <a:noFill/>
        </p:spPr>
        <p:txBody>
          <a:bodyPr wrap="none" rtlCol="0">
            <a:spAutoFit/>
          </a:bodyPr>
          <a:lstStyle/>
          <a:p>
            <a:r>
              <a:rPr lang="uz-Cyrl-UZ" sz="6000" dirty="0">
                <a:solidFill>
                  <a:srgbClr val="245A8C"/>
                </a:solidFill>
                <a:latin typeface="Arial" panose="020B0604020202020204" pitchFamily="34" charset="0"/>
                <a:cs typeface="Arial" panose="020B0604020202020204" pitchFamily="34" charset="0"/>
              </a:rPr>
              <a:t>3</a:t>
            </a:r>
            <a:endParaRPr lang="ru-RU" sz="6000" dirty="0">
              <a:solidFill>
                <a:srgbClr val="245A8C"/>
              </a:solidFill>
              <a:latin typeface="Arial" panose="020B0604020202020204" pitchFamily="34" charset="0"/>
              <a:cs typeface="Arial" panose="020B0604020202020204" pitchFamily="34" charset="0"/>
            </a:endParaRPr>
          </a:p>
        </p:txBody>
      </p:sp>
      <p:sp>
        <p:nvSpPr>
          <p:cNvPr id="20"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21"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uz-Cyrl-UZ" sz="2800" b="1" dirty="0" smtClean="0">
                <a:latin typeface="Arial" panose="020B0604020202020204" pitchFamily="34" charset="0"/>
              </a:rPr>
              <a:t>МУҲОКАМА ЭТИЛАДИГАН </a:t>
            </a:r>
            <a:r>
              <a:rPr lang="uz-Cyrl-UZ" sz="2800" b="1" dirty="0" smtClean="0">
                <a:latin typeface="Arial" panose="020B0604020202020204" pitchFamily="34" charset="0"/>
              </a:rPr>
              <a:t>МАСАЛАЛАР</a:t>
            </a:r>
            <a:endParaRPr lang="ru-RU" sz="2800" b="1" dirty="0">
              <a:latin typeface="Arial" panose="020B0604020202020204" pitchFamily="34" charset="0"/>
            </a:endParaRPr>
          </a:p>
        </p:txBody>
      </p:sp>
    </p:spTree>
    <p:extLst>
      <p:ext uri="{BB962C8B-B14F-4D97-AF65-F5344CB8AC3E}">
        <p14:creationId xmlns:p14="http://schemas.microsoft.com/office/powerpoint/2010/main" val="21383082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трелка: пятиугольник 6">
            <a:extLst>
              <a:ext uri="{FF2B5EF4-FFF2-40B4-BE49-F238E27FC236}">
                <a16:creationId xmlns="" xmlns:a16="http://schemas.microsoft.com/office/drawing/2014/main" id="{24B0594B-2166-44F3-8285-92A3052D2A20}"/>
              </a:ext>
            </a:extLst>
          </p:cNvPr>
          <p:cNvSpPr/>
          <p:nvPr/>
        </p:nvSpPr>
        <p:spPr>
          <a:xfrm rot="5400000">
            <a:off x="4168219" y="-2330187"/>
            <a:ext cx="3813412" cy="10645306"/>
          </a:xfrm>
          <a:prstGeom prst="homePlate">
            <a:avLst>
              <a:gd name="adj" fmla="val 30479"/>
            </a:avLst>
          </a:prstGeom>
          <a:solidFill>
            <a:schemeClr val="bg1">
              <a:lumMod val="95000"/>
            </a:schemeClr>
          </a:solidFill>
          <a:ln>
            <a:noFill/>
          </a:ln>
          <a:effectLst>
            <a:outerShdw blurRad="25400" dist="12700" algn="l" rotWithShape="0">
              <a:prstClr val="black">
                <a:alpha val="40000"/>
              </a:prstClr>
            </a:outerShdw>
          </a:effectLst>
        </p:spPr>
        <p:style>
          <a:lnRef idx="1">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2">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1430" tIns="634313" rIns="1880080" bIns="634313" numCol="1" spcCol="1270" anchor="t" anchorCtr="0">
            <a:noAutofit/>
          </a:bodyPr>
          <a:lstStyle/>
          <a:p>
            <a:pPr marL="0" lvl="1" algn="l" defTabSz="800100">
              <a:lnSpc>
                <a:spcPct val="90000"/>
              </a:lnSpc>
              <a:spcBef>
                <a:spcPct val="0"/>
              </a:spcBef>
              <a:spcAft>
                <a:spcPct val="15000"/>
              </a:spcAft>
            </a:pPr>
            <a:endParaRPr lang="ru-RU" sz="1600" kern="12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 xmlns:a16="http://schemas.microsoft.com/office/drawing/2014/main" id="{344CA5FA-906A-4CC8-B67B-C302E40F4ABE}"/>
              </a:ext>
            </a:extLst>
          </p:cNvPr>
          <p:cNvSpPr txBox="1"/>
          <p:nvPr/>
        </p:nvSpPr>
        <p:spPr>
          <a:xfrm>
            <a:off x="1031846" y="1187761"/>
            <a:ext cx="10100345" cy="2908489"/>
          </a:xfrm>
          <a:prstGeom prst="rect">
            <a:avLst/>
          </a:prstGeom>
          <a:noFill/>
        </p:spPr>
        <p:txBody>
          <a:bodyPr wrap="square">
            <a:spAutoFit/>
          </a:bodyPr>
          <a:lstStyle/>
          <a:p>
            <a:pPr marL="0" lvl="1" algn="ctr" defTabSz="800100">
              <a:spcBef>
                <a:spcPct val="0"/>
              </a:spcBef>
            </a:pPr>
            <a:r>
              <a:rPr lang="uz-Cyrl-UZ" sz="2000" b="1" kern="1200" dirty="0" smtClean="0">
                <a:solidFill>
                  <a:srgbClr val="245A8C"/>
                </a:solidFill>
                <a:latin typeface="Arial" panose="020B0604020202020204" pitchFamily="34" charset="0"/>
                <a:cs typeface="Arial" panose="020B0604020202020204" pitchFamily="34" charset="0"/>
              </a:rPr>
              <a:t>Сайлов кодексининг 44-моддаси:</a:t>
            </a:r>
          </a:p>
          <a:p>
            <a:pPr marL="0" lvl="1" algn="ctr" defTabSz="800100">
              <a:spcBef>
                <a:spcPct val="0"/>
              </a:spcBef>
            </a:pPr>
            <a:r>
              <a:rPr lang="uz-Cyrl-UZ" sz="2000" kern="1200" dirty="0" smtClean="0">
                <a:solidFill>
                  <a:schemeClr val="tx1">
                    <a:lumMod val="85000"/>
                    <a:lumOff val="15000"/>
                  </a:schemeClr>
                </a:solidFill>
                <a:latin typeface="Arial" panose="020B0604020202020204" pitchFamily="34" charset="0"/>
                <a:cs typeface="Arial" panose="020B0604020202020204" pitchFamily="34" charset="0"/>
              </a:rPr>
              <a:t>ЕХҲТнинг Демократик институтлар ва инсон ҳуқуқлари бўйича бюросининг тавсияси асосида давлат </a:t>
            </a:r>
            <a:r>
              <a:rPr lang="uz-Cyrl-UZ" sz="2000" kern="1200" dirty="0">
                <a:solidFill>
                  <a:schemeClr val="tx1">
                    <a:lumMod val="85000"/>
                    <a:lumOff val="15000"/>
                  </a:schemeClr>
                </a:solidFill>
                <a:latin typeface="Arial" panose="020B0604020202020204" pitchFamily="34" charset="0"/>
                <a:cs typeface="Arial" panose="020B0604020202020204" pitchFamily="34" charset="0"/>
              </a:rPr>
              <a:t>ҳокимияти ва бошқаруви органлари, маҳаллий давлат ҳокимияти органлари раҳбарларининг, Ўзбекистон Республикаси Қуролли Кучлари ҳарбий хизматчиларининг, Ўзбекистон Республикаси Давлат хавфсизлик хизмати, </a:t>
            </a:r>
            <a:r>
              <a:rPr lang="uz-Cyrl-UZ" sz="2000" kern="1200" dirty="0" smtClean="0">
                <a:solidFill>
                  <a:schemeClr val="tx1">
                    <a:lumMod val="85000"/>
                    <a:lumOff val="15000"/>
                  </a:schemeClr>
                </a:solidFill>
                <a:latin typeface="Arial" panose="020B0604020202020204" pitchFamily="34" charset="0"/>
                <a:cs typeface="Arial" panose="020B0604020202020204" pitchFamily="34" charset="0"/>
              </a:rPr>
              <a:t>     бошқа </a:t>
            </a:r>
            <a:r>
              <a:rPr lang="uz-Cyrl-UZ" sz="2000" kern="1200" dirty="0">
                <a:solidFill>
                  <a:schemeClr val="tx1">
                    <a:lumMod val="85000"/>
                    <a:lumOff val="15000"/>
                  </a:schemeClr>
                </a:solidFill>
                <a:latin typeface="Arial" panose="020B0604020202020204" pitchFamily="34" charset="0"/>
                <a:cs typeface="Arial" panose="020B0604020202020204" pitchFamily="34" charset="0"/>
              </a:rPr>
              <a:t>ҳарбийлаштирилган бўлинмалар, ҳуқуқни муҳофаза қилувчи органлар ходимларининг, судьяларнинг</a:t>
            </a:r>
            <a:r>
              <a:rPr lang="uz-Cyrl-UZ" sz="2000" kern="1200" dirty="0" smtClean="0">
                <a:solidFill>
                  <a:schemeClr val="tx1">
                    <a:lumMod val="85000"/>
                    <a:lumOff val="15000"/>
                  </a:schemeClr>
                </a:solidFill>
                <a:latin typeface="Arial" panose="020B0604020202020204" pitchFamily="34" charset="0"/>
                <a:cs typeface="Arial" panose="020B0604020202020204" pitchFamily="34" charset="0"/>
              </a:rPr>
              <a:t>,</a:t>
            </a:r>
            <a:r>
              <a:rPr lang="en-US" sz="2000" kern="1200" dirty="0" smtClean="0">
                <a:solidFill>
                  <a:schemeClr val="tx1">
                    <a:lumMod val="85000"/>
                    <a:lumOff val="15000"/>
                  </a:schemeClr>
                </a:solidFill>
                <a:latin typeface="Arial" panose="020B0604020202020204" pitchFamily="34" charset="0"/>
                <a:cs typeface="Arial" panose="020B0604020202020204" pitchFamily="34" charset="0"/>
              </a:rPr>
              <a:t> </a:t>
            </a:r>
            <a:r>
              <a:rPr lang="uz-Cyrl-UZ" sz="2000" kern="1200" dirty="0" smtClean="0">
                <a:solidFill>
                  <a:schemeClr val="tx1">
                    <a:lumMod val="85000"/>
                    <a:lumOff val="15000"/>
                  </a:schemeClr>
                </a:solidFill>
                <a:latin typeface="Arial" panose="020B0604020202020204" pitchFamily="34" charset="0"/>
                <a:cs typeface="Arial" panose="020B0604020202020204" pitchFamily="34" charset="0"/>
              </a:rPr>
              <a:t>сайлов </a:t>
            </a:r>
            <a:r>
              <a:rPr lang="uz-Cyrl-UZ" sz="2000" kern="1200" dirty="0">
                <a:solidFill>
                  <a:schemeClr val="tx1">
                    <a:lumMod val="85000"/>
                    <a:lumOff val="15000"/>
                  </a:schemeClr>
                </a:solidFill>
                <a:latin typeface="Arial" panose="020B0604020202020204" pitchFamily="34" charset="0"/>
                <a:cs typeface="Arial" panose="020B0604020202020204" pitchFamily="34" charset="0"/>
              </a:rPr>
              <a:t>комиссиялари аъзоларининг, диний ташкилотлар профессионал хизматчиларининг сайловолди ташвиқотини </a:t>
            </a:r>
            <a:r>
              <a:rPr lang="uz-Cyrl-UZ" sz="2000" kern="1200" dirty="0" smtClean="0">
                <a:solidFill>
                  <a:schemeClr val="tx1">
                    <a:lumMod val="85000"/>
                    <a:lumOff val="15000"/>
                  </a:schemeClr>
                </a:solidFill>
                <a:latin typeface="Arial" panose="020B0604020202020204" pitchFamily="34" charset="0"/>
                <a:cs typeface="Arial" panose="020B0604020202020204" pitchFamily="34" charset="0"/>
              </a:rPr>
              <a:t>           олиб бориш</a:t>
            </a:r>
            <a:r>
              <a:rPr lang="en-US" sz="2000" kern="1200" dirty="0" smtClean="0">
                <a:solidFill>
                  <a:schemeClr val="tx1">
                    <a:lumMod val="85000"/>
                    <a:lumOff val="15000"/>
                  </a:schemeClr>
                </a:solidFill>
                <a:latin typeface="Arial" panose="020B0604020202020204" pitchFamily="34" charset="0"/>
                <a:cs typeface="Arial" panose="020B0604020202020204" pitchFamily="34" charset="0"/>
              </a:rPr>
              <a:t> </a:t>
            </a:r>
            <a:r>
              <a:rPr lang="uz-Cyrl-UZ" sz="2000" kern="1200" dirty="0" smtClean="0">
                <a:solidFill>
                  <a:schemeClr val="tx1">
                    <a:lumMod val="85000"/>
                    <a:lumOff val="15000"/>
                  </a:schemeClr>
                </a:solidFill>
                <a:latin typeface="Arial" panose="020B0604020202020204" pitchFamily="34" charset="0"/>
                <a:cs typeface="Arial" panose="020B0604020202020204" pitchFamily="34" charset="0"/>
              </a:rPr>
              <a:t>тақиқланди</a:t>
            </a:r>
            <a:r>
              <a:rPr lang="uz-Cyrl-UZ" sz="2000" kern="1200" dirty="0">
                <a:solidFill>
                  <a:schemeClr val="tx1">
                    <a:lumMod val="85000"/>
                    <a:lumOff val="15000"/>
                  </a:schemeClr>
                </a:solidFill>
                <a:latin typeface="Arial" panose="020B0604020202020204" pitchFamily="34" charset="0"/>
                <a:cs typeface="Arial" panose="020B0604020202020204" pitchFamily="34" charset="0"/>
              </a:rPr>
              <a:t>.</a:t>
            </a:r>
            <a:r>
              <a:rPr lang="uz-Cyrl-UZ" sz="2000" b="1" i="1" kern="1200" dirty="0">
                <a:solidFill>
                  <a:schemeClr val="tx1">
                    <a:lumMod val="85000"/>
                    <a:lumOff val="15000"/>
                  </a:schemeClr>
                </a:solidFill>
                <a:latin typeface="Arial" panose="020B0604020202020204" pitchFamily="34" charset="0"/>
                <a:cs typeface="Arial" panose="020B0604020202020204" pitchFamily="34" charset="0"/>
              </a:rPr>
              <a:t>  </a:t>
            </a:r>
            <a:endParaRPr lang="ru-RU" sz="2000" b="1" i="1" kern="12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 xmlns:a16="http://schemas.microsoft.com/office/drawing/2014/main" id="{F2DE093F-0F6D-4521-B868-65CF6BB9D175}"/>
              </a:ext>
            </a:extLst>
          </p:cNvPr>
          <p:cNvSpPr txBox="1"/>
          <p:nvPr/>
        </p:nvSpPr>
        <p:spPr>
          <a:xfrm>
            <a:off x="1836771" y="4983060"/>
            <a:ext cx="8531158" cy="1291905"/>
          </a:xfrm>
          <a:prstGeom prst="rect">
            <a:avLst/>
          </a:prstGeom>
          <a:gradFill>
            <a:gsLst>
              <a:gs pos="0">
                <a:srgbClr val="F9F9F9"/>
              </a:gs>
              <a:gs pos="100000">
                <a:schemeClr val="bg1">
                  <a:lumMod val="95000"/>
                </a:schemeClr>
              </a:gs>
            </a:gsLst>
            <a:lin ang="5400000" scaled="0"/>
          </a:gradFill>
          <a:ln w="38100">
            <a:solidFill>
              <a:schemeClr val="accent1">
                <a:lumMod val="20000"/>
                <a:lumOff val="8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ru-RU"/>
            </a:defPPr>
            <a:lvl1pPr algn="ctr">
              <a:defRPr i="1">
                <a:solidFill>
                  <a:schemeClr val="tx1">
                    <a:lumMod val="85000"/>
                    <a:lumOff val="1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uz-Cyrl-UZ" sz="2000" b="1" i="0" dirty="0">
                <a:solidFill>
                  <a:srgbClr val="245A8C"/>
                </a:solidFill>
                <a:latin typeface="Arial" panose="020B0604020202020204" pitchFamily="34" charset="0"/>
                <a:cs typeface="Arial" panose="020B0604020202020204" pitchFamily="34" charset="0"/>
              </a:rPr>
              <a:t>Мазкур қоида сайловолди ташвиқотини тенг имкониятлар ва шаффофлик асосида ўтказилишига, сиёсий партияларни ўз имкониятларидан тенг фойдаланишларига замин яратади.</a:t>
            </a:r>
            <a:endParaRPr lang="ru-RU" sz="2000" b="1" i="0" dirty="0">
              <a:solidFill>
                <a:srgbClr val="245A8C"/>
              </a:solidFill>
              <a:latin typeface="Arial" panose="020B0604020202020204" pitchFamily="34" charset="0"/>
              <a:cs typeface="Arial" panose="020B0604020202020204" pitchFamily="34" charset="0"/>
            </a:endParaRPr>
          </a:p>
        </p:txBody>
      </p:sp>
      <p:sp>
        <p:nvSpPr>
          <p:cNvPr id="8"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9"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latin typeface="Arial" panose="020B0604020202020204" pitchFamily="34" charset="0"/>
                <a:cs typeface="Arial" panose="020B0604020202020204" pitchFamily="34" charset="0"/>
              </a:rPr>
              <a:t>САЙЛОВ КОДЕКСИГА КИРИТИЛГАН </a:t>
            </a:r>
            <a:r>
              <a:rPr lang="uz-Cyrl-UZ" sz="2800" b="1" dirty="0" smtClean="0">
                <a:latin typeface="Arial" panose="020B0604020202020204" pitchFamily="34" charset="0"/>
                <a:cs typeface="Arial" panose="020B0604020202020204" pitchFamily="34" charset="0"/>
              </a:rPr>
              <a:t>ЯНГИЛИКЛАР</a:t>
            </a:r>
            <a:endParaRPr lang="ru-RU"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25925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a:extLst>
              <a:ext uri="{FF2B5EF4-FFF2-40B4-BE49-F238E27FC236}">
                <a16:creationId xmlns="" xmlns:a16="http://schemas.microsoft.com/office/drawing/2014/main" id="{A980973A-EAC0-4312-84CA-F7F151E042F6}"/>
              </a:ext>
            </a:extLst>
          </p:cNvPr>
          <p:cNvSpPr/>
          <p:nvPr/>
        </p:nvSpPr>
        <p:spPr>
          <a:xfrm>
            <a:off x="6286579" y="1565820"/>
            <a:ext cx="5370915" cy="4449087"/>
          </a:xfrm>
          <a:prstGeom prst="rect">
            <a:avLst/>
          </a:prstGeom>
          <a:gradFill>
            <a:gsLst>
              <a:gs pos="0">
                <a:srgbClr val="F9F9F9"/>
              </a:gs>
              <a:gs pos="100000">
                <a:schemeClr val="bg1">
                  <a:lumMod val="95000"/>
                </a:schemeClr>
              </a:gs>
            </a:gsLst>
            <a:lin ang="5400000" scaled="0"/>
          </a:gradFill>
          <a:ln w="38100">
            <a:solidFill>
              <a:schemeClr val="bg1">
                <a:lumMod val="95000"/>
              </a:schemeClr>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defTabSz="1066800">
              <a:spcBef>
                <a:spcPct val="0"/>
              </a:spcBef>
            </a:pPr>
            <a:r>
              <a:rPr lang="uz-Cyrl-UZ" sz="2000" kern="1200" dirty="0">
                <a:solidFill>
                  <a:schemeClr val="tx1">
                    <a:lumMod val="85000"/>
                    <a:lumOff val="15000"/>
                  </a:schemeClr>
                </a:solidFill>
                <a:latin typeface="Arial" panose="020B0604020202020204" pitchFamily="34" charset="0"/>
                <a:cs typeface="Arial" panose="020B0604020202020204" pitchFamily="34" charset="0"/>
              </a:rPr>
              <a:t>Яъни, сайловолди ташвиқотини ташкил этиш ва ўтказиш </a:t>
            </a:r>
            <a:r>
              <a:rPr lang="uz-Cyrl-UZ" sz="2000" b="1" kern="1200" dirty="0">
                <a:solidFill>
                  <a:srgbClr val="245A8C"/>
                </a:solidFill>
                <a:latin typeface="Arial" panose="020B0604020202020204" pitchFamily="34" charset="0"/>
                <a:cs typeface="Arial" panose="020B0604020202020204" pitchFamily="34" charset="0"/>
              </a:rPr>
              <a:t>бевосита сиёсий </a:t>
            </a:r>
            <a:r>
              <a:rPr lang="uz-Cyrl-UZ" sz="2000" b="1" kern="1200" dirty="0" smtClean="0">
                <a:solidFill>
                  <a:srgbClr val="245A8C"/>
                </a:solidFill>
                <a:latin typeface="Arial" panose="020B0604020202020204" pitchFamily="34" charset="0"/>
                <a:cs typeface="Arial" panose="020B0604020202020204" pitchFamily="34" charset="0"/>
              </a:rPr>
              <a:t>партиялар ва номзодларнинг </a:t>
            </a:r>
            <a:r>
              <a:rPr lang="uz-Cyrl-UZ" sz="2000" b="1" kern="1200" dirty="0">
                <a:solidFill>
                  <a:srgbClr val="245A8C"/>
                </a:solidFill>
                <a:latin typeface="Arial" panose="020B0604020202020204" pitchFamily="34" charset="0"/>
                <a:cs typeface="Arial" panose="020B0604020202020204" pitchFamily="34" charset="0"/>
              </a:rPr>
              <a:t>ихтиёрий иши бўлганлиги</a:t>
            </a:r>
            <a:r>
              <a:rPr lang="uz-Cyrl-UZ" sz="2000" kern="1200" dirty="0">
                <a:solidFill>
                  <a:schemeClr val="tx1">
                    <a:lumMod val="85000"/>
                    <a:lumOff val="15000"/>
                  </a:schemeClr>
                </a:solidFill>
                <a:latin typeface="Arial" panose="020B0604020202020204" pitchFamily="34" charset="0"/>
                <a:cs typeface="Arial" panose="020B0604020202020204" pitchFamily="34" charset="0"/>
              </a:rPr>
              <a:t> сабабли, сайлов комиссияларининг бу ишга аралашиши уларга хос бўлмаган вазифа </a:t>
            </a:r>
            <a:r>
              <a:rPr lang="uz-Cyrl-UZ" sz="2000" kern="1200" dirty="0" smtClean="0">
                <a:solidFill>
                  <a:schemeClr val="tx1">
                    <a:lumMod val="85000"/>
                    <a:lumOff val="15000"/>
                  </a:schemeClr>
                </a:solidFill>
                <a:latin typeface="Arial" panose="020B0604020202020204" pitchFamily="34" charset="0"/>
                <a:cs typeface="Arial" panose="020B0604020202020204" pitchFamily="34" charset="0"/>
              </a:rPr>
              <a:t>ҳисобланади</a:t>
            </a:r>
            <a:r>
              <a:rPr lang="uz-Cyrl-UZ" sz="2000" kern="1200" dirty="0" smtClean="0">
                <a:solidFill>
                  <a:schemeClr val="tx1">
                    <a:lumMod val="85000"/>
                    <a:lumOff val="15000"/>
                  </a:schemeClr>
                </a:solidFill>
                <a:latin typeface="Arial" panose="020B0604020202020204" pitchFamily="34" charset="0"/>
                <a:cs typeface="Arial" panose="020B0604020202020204" pitchFamily="34" charset="0"/>
              </a:rPr>
              <a:t>.</a:t>
            </a:r>
            <a:endParaRPr lang="ru-RU" sz="2000" kern="12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9" name="Прямоугольник 8">
            <a:extLst>
              <a:ext uri="{FF2B5EF4-FFF2-40B4-BE49-F238E27FC236}">
                <a16:creationId xmlns="" xmlns:a16="http://schemas.microsoft.com/office/drawing/2014/main" id="{EC553156-1D9B-40E4-A0C7-2734D8DB41FF}"/>
              </a:ext>
            </a:extLst>
          </p:cNvPr>
          <p:cNvSpPr/>
          <p:nvPr/>
        </p:nvSpPr>
        <p:spPr>
          <a:xfrm>
            <a:off x="549300" y="1565820"/>
            <a:ext cx="5241901" cy="4449087"/>
          </a:xfrm>
          <a:prstGeom prst="rect">
            <a:avLst/>
          </a:prstGeom>
          <a:gradFill>
            <a:gsLst>
              <a:gs pos="0">
                <a:srgbClr val="F9F9F9"/>
              </a:gs>
              <a:gs pos="100000">
                <a:schemeClr val="bg1">
                  <a:lumMod val="95000"/>
                </a:schemeClr>
              </a:gs>
            </a:gsLst>
            <a:lin ang="5400000" scaled="0"/>
          </a:gradFill>
          <a:ln w="38100">
            <a:solidFill>
              <a:schemeClr val="bg1">
                <a:lumMod val="95000"/>
              </a:schemeClr>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z-Cyrl-UZ" sz="2000" b="1" dirty="0">
                <a:solidFill>
                  <a:srgbClr val="245A8C"/>
                </a:solidFill>
                <a:latin typeface="Arial" panose="020B0604020202020204" pitchFamily="34" charset="0"/>
                <a:cs typeface="Arial" panose="020B0604020202020204" pitchFamily="34" charset="0"/>
              </a:rPr>
              <a:t>ЕХҲТнинг</a:t>
            </a:r>
            <a:r>
              <a:rPr lang="uz-Cyrl-UZ" sz="2000" dirty="0">
                <a:solidFill>
                  <a:schemeClr val="tx1">
                    <a:lumMod val="85000"/>
                    <a:lumOff val="15000"/>
                  </a:schemeClr>
                </a:solidFill>
                <a:latin typeface="Arial" panose="020B0604020202020204" pitchFamily="34" charset="0"/>
                <a:cs typeface="Arial" panose="020B0604020202020204" pitchFamily="34" charset="0"/>
              </a:rPr>
              <a:t> Демократик институтлар ва инсон ҳуқуқлари бўйича </a:t>
            </a:r>
            <a:r>
              <a:rPr lang="uz-Cyrl-UZ" sz="2000" dirty="0" smtClean="0">
                <a:solidFill>
                  <a:schemeClr val="tx1">
                    <a:lumMod val="85000"/>
                    <a:lumOff val="15000"/>
                  </a:schemeClr>
                </a:solidFill>
                <a:latin typeface="Arial" panose="020B0604020202020204" pitchFamily="34" charset="0"/>
                <a:cs typeface="Arial" panose="020B0604020202020204" pitchFamily="34" charset="0"/>
              </a:rPr>
              <a:t>бюроси </a:t>
            </a:r>
            <a:r>
              <a:rPr lang="uz-Cyrl-UZ" sz="2000" b="1" dirty="0">
                <a:solidFill>
                  <a:srgbClr val="245A8C"/>
                </a:solidFill>
                <a:latin typeface="Arial" panose="020B0604020202020204" pitchFamily="34" charset="0"/>
                <a:cs typeface="Arial" panose="020B0604020202020204" pitchFamily="34" charset="0"/>
              </a:rPr>
              <a:t>тавсиялари асосида </a:t>
            </a:r>
            <a:r>
              <a:rPr lang="uz-Cyrl-UZ" sz="2000" dirty="0">
                <a:solidFill>
                  <a:schemeClr val="tx1">
                    <a:lumMod val="85000"/>
                    <a:lumOff val="15000"/>
                  </a:schemeClr>
                </a:solidFill>
                <a:latin typeface="Arial" panose="020B0604020202020204" pitchFamily="34" charset="0"/>
                <a:cs typeface="Arial" panose="020B0604020202020204" pitchFamily="34" charset="0"/>
              </a:rPr>
              <a:t>қонун билан Сайлов кодексидан </a:t>
            </a:r>
            <a:r>
              <a:rPr lang="uz-Cyrl-UZ" sz="2000" b="1" dirty="0">
                <a:solidFill>
                  <a:srgbClr val="245A8C"/>
                </a:solidFill>
                <a:latin typeface="Arial" panose="020B0604020202020204" pitchFamily="34" charset="0"/>
                <a:cs typeface="Arial" panose="020B0604020202020204" pitchFamily="34" charset="0"/>
              </a:rPr>
              <a:t>сайлов </a:t>
            </a:r>
            <a:r>
              <a:rPr lang="uz-Cyrl-UZ" sz="2000" b="1" dirty="0" smtClean="0">
                <a:solidFill>
                  <a:srgbClr val="245A8C"/>
                </a:solidFill>
                <a:latin typeface="Arial" panose="020B0604020202020204" pitchFamily="34" charset="0"/>
                <a:cs typeface="Arial" panose="020B0604020202020204" pitchFamily="34" charset="0"/>
              </a:rPr>
              <a:t>комиссияларининг</a:t>
            </a:r>
            <a:r>
              <a:rPr lang="uz-Cyrl-UZ" sz="2000" dirty="0" smtClean="0">
                <a:solidFill>
                  <a:srgbClr val="245A8C"/>
                </a:solidFill>
                <a:latin typeface="Arial" panose="020B0604020202020204" pitchFamily="34" charset="0"/>
                <a:cs typeface="Arial" panose="020B0604020202020204" pitchFamily="34" charset="0"/>
              </a:rPr>
              <a:t> </a:t>
            </a:r>
            <a:r>
              <a:rPr lang="uz-Cyrl-UZ" sz="2000" dirty="0" smtClean="0">
                <a:solidFill>
                  <a:schemeClr val="tx1">
                    <a:lumMod val="85000"/>
                    <a:lumOff val="15000"/>
                  </a:schemeClr>
                </a:solidFill>
                <a:latin typeface="Arial" panose="020B0604020202020204" pitchFamily="34" charset="0"/>
                <a:cs typeface="Arial" panose="020B0604020202020204" pitchFamily="34" charset="0"/>
              </a:rPr>
              <a:t>номзодларни </a:t>
            </a:r>
            <a:r>
              <a:rPr lang="uz-Cyrl-UZ" sz="2000" dirty="0">
                <a:solidFill>
                  <a:schemeClr val="tx1">
                    <a:lumMod val="85000"/>
                    <a:lumOff val="15000"/>
                  </a:schemeClr>
                </a:solidFill>
                <a:latin typeface="Arial" panose="020B0604020202020204" pitchFamily="34" charset="0"/>
                <a:cs typeface="Arial" panose="020B0604020202020204" pitchFamily="34" charset="0"/>
              </a:rPr>
              <a:t>сайловчилар билан учрашувларини ташкил </a:t>
            </a:r>
            <a:r>
              <a:rPr lang="uz-Cyrl-UZ" sz="2000" dirty="0" smtClean="0">
                <a:solidFill>
                  <a:schemeClr val="tx1">
                    <a:lumMod val="85000"/>
                    <a:lumOff val="15000"/>
                  </a:schemeClr>
                </a:solidFill>
                <a:latin typeface="Arial" panose="020B0604020202020204" pitchFamily="34" charset="0"/>
                <a:cs typeface="Arial" panose="020B0604020202020204" pitchFamily="34" charset="0"/>
              </a:rPr>
              <a:t>этиши, яъни </a:t>
            </a:r>
            <a:r>
              <a:rPr lang="uz-Cyrl-UZ" sz="2000" b="1" dirty="0" smtClean="0">
                <a:solidFill>
                  <a:srgbClr val="245A8C"/>
                </a:solidFill>
                <a:latin typeface="Arial" panose="020B0604020202020204" pitchFamily="34" charset="0"/>
                <a:cs typeface="Arial" panose="020B0604020202020204" pitchFamily="34" charset="0"/>
              </a:rPr>
              <a:t>“сайловчиларни олдиндан хабардор қилишга” </a:t>
            </a:r>
            <a:r>
              <a:rPr lang="uz-Cyrl-UZ" sz="2000" dirty="0">
                <a:solidFill>
                  <a:schemeClr val="tx1">
                    <a:lumMod val="85000"/>
                    <a:lumOff val="15000"/>
                  </a:schemeClr>
                </a:solidFill>
                <a:latin typeface="Arial" panose="020B0604020202020204" pitchFamily="34" charset="0"/>
                <a:cs typeface="Arial" panose="020B0604020202020204" pitchFamily="34" charset="0"/>
              </a:rPr>
              <a:t>оид вазифаси чиқариб </a:t>
            </a:r>
            <a:r>
              <a:rPr lang="uz-Cyrl-UZ" sz="2000" dirty="0" smtClean="0">
                <a:solidFill>
                  <a:schemeClr val="tx1">
                    <a:lumMod val="85000"/>
                    <a:lumOff val="15000"/>
                  </a:schemeClr>
                </a:solidFill>
                <a:latin typeface="Arial" panose="020B0604020202020204" pitchFamily="34" charset="0"/>
                <a:cs typeface="Arial" panose="020B0604020202020204" pitchFamily="34" charset="0"/>
              </a:rPr>
              <a:t>ташланди.</a:t>
            </a:r>
            <a:endParaRPr lang="ru-RU" sz="20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 name="Прямоугольник 2"/>
          <p:cNvSpPr/>
          <p:nvPr/>
        </p:nvSpPr>
        <p:spPr>
          <a:xfrm>
            <a:off x="12700" y="979307"/>
            <a:ext cx="12179300" cy="400110"/>
          </a:xfrm>
          <a:prstGeom prst="rect">
            <a:avLst/>
          </a:prstGeom>
        </p:spPr>
        <p:txBody>
          <a:bodyPr wrap="square">
            <a:spAutoFit/>
          </a:bodyPr>
          <a:lstStyle/>
          <a:p>
            <a:pPr algn="ctr"/>
            <a:r>
              <a:rPr lang="en-US" sz="2000" b="1" i="1" dirty="0" smtClean="0">
                <a:solidFill>
                  <a:schemeClr val="accent2"/>
                </a:solidFill>
                <a:latin typeface="Arial" panose="020B0604020202020204" pitchFamily="34" charset="0"/>
                <a:cs typeface="Arial" panose="020B0604020202020204" pitchFamily="34" charset="0"/>
              </a:rPr>
              <a:t>48-</a:t>
            </a:r>
            <a:r>
              <a:rPr lang="uz-Cyrl-UZ" sz="2000" b="1" i="1" dirty="0" smtClean="0">
                <a:solidFill>
                  <a:schemeClr val="accent2"/>
                </a:solidFill>
                <a:latin typeface="Arial" panose="020B0604020202020204" pitchFamily="34" charset="0"/>
                <a:cs typeface="Arial" panose="020B0604020202020204" pitchFamily="34" charset="0"/>
              </a:rPr>
              <a:t>моддаси иккинчи қисмига киритилган ўзгариш</a:t>
            </a:r>
            <a:endParaRPr lang="ru-RU" sz="2000" i="1" dirty="0">
              <a:solidFill>
                <a:schemeClr val="accent2"/>
              </a:solidFill>
              <a:latin typeface="Arial" panose="020B0604020202020204" pitchFamily="34" charset="0"/>
              <a:cs typeface="Arial" panose="020B0604020202020204" pitchFamily="34" charset="0"/>
            </a:endParaRPr>
          </a:p>
        </p:txBody>
      </p:sp>
      <p:sp>
        <p:nvSpPr>
          <p:cNvPr id="8"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0"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latin typeface="Arial" panose="020B0604020202020204" pitchFamily="34" charset="0"/>
                <a:cs typeface="Arial" panose="020B0604020202020204" pitchFamily="34" charset="0"/>
              </a:rPr>
              <a:t>САЙЛОВ КОДЕКСИГА КИРИТИЛГАН </a:t>
            </a:r>
            <a:r>
              <a:rPr lang="uz-Cyrl-UZ" sz="2800" b="1" dirty="0" smtClean="0">
                <a:latin typeface="Arial" panose="020B0604020202020204" pitchFamily="34" charset="0"/>
                <a:cs typeface="Arial" panose="020B0604020202020204" pitchFamily="34" charset="0"/>
              </a:rPr>
              <a:t>ЯНГИЛИКЛАР</a:t>
            </a:r>
            <a:endParaRPr lang="ru-RU"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69919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a:extLst>
              <a:ext uri="{FF2B5EF4-FFF2-40B4-BE49-F238E27FC236}">
                <a16:creationId xmlns="" xmlns:a16="http://schemas.microsoft.com/office/drawing/2014/main" id="{7AF98FFC-5C1D-4F6C-B2D6-75E0A73C01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607" y="2013877"/>
            <a:ext cx="3282092" cy="3086630"/>
          </a:xfrm>
          <a:prstGeom prst="rect">
            <a:avLst/>
          </a:prstGeom>
        </p:spPr>
      </p:pic>
      <p:sp>
        <p:nvSpPr>
          <p:cNvPr id="14" name="Полилиния 13"/>
          <p:cNvSpPr/>
          <p:nvPr/>
        </p:nvSpPr>
        <p:spPr>
          <a:xfrm>
            <a:off x="2724475" y="1381032"/>
            <a:ext cx="9087223" cy="1009051"/>
          </a:xfrm>
          <a:custGeom>
            <a:avLst/>
            <a:gdLst>
              <a:gd name="connsiteX0" fmla="*/ 0 w 4255771"/>
              <a:gd name="connsiteY0" fmla="*/ 0 h 1224093"/>
              <a:gd name="connsiteX1" fmla="*/ 4255771 w 4255771"/>
              <a:gd name="connsiteY1" fmla="*/ 0 h 1224093"/>
              <a:gd name="connsiteX2" fmla="*/ 4255771 w 4255771"/>
              <a:gd name="connsiteY2" fmla="*/ 1224093 h 1224093"/>
              <a:gd name="connsiteX3" fmla="*/ 0 w 4255771"/>
              <a:gd name="connsiteY3" fmla="*/ 1224093 h 1224093"/>
              <a:gd name="connsiteX4" fmla="*/ 0 w 4255771"/>
              <a:gd name="connsiteY4" fmla="*/ 0 h 1224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5771" h="1224093">
                <a:moveTo>
                  <a:pt x="0" y="0"/>
                </a:moveTo>
                <a:lnTo>
                  <a:pt x="4255771" y="0"/>
                </a:lnTo>
                <a:lnTo>
                  <a:pt x="4255771" y="1224093"/>
                </a:lnTo>
                <a:lnTo>
                  <a:pt x="0" y="1224093"/>
                </a:lnTo>
                <a:lnTo>
                  <a:pt x="0" y="0"/>
                </a:lnTo>
                <a:close/>
              </a:path>
            </a:pathLst>
          </a:custGeom>
          <a:ln>
            <a:solidFill>
              <a:schemeClr val="accent1"/>
            </a:solidFill>
          </a:ln>
        </p:spPr>
        <p:style>
          <a:lnRef idx="0">
            <a:scrgbClr r="0" g="0" b="0"/>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ru-RU" sz="2000" b="1" kern="1200" dirty="0" smtClean="0">
                <a:solidFill>
                  <a:srgbClr val="245A8C"/>
                </a:solidFill>
                <a:latin typeface="Arial" panose="020B0604020202020204" pitchFamily="34" charset="0"/>
                <a:cs typeface="Arial" panose="020B0604020202020204" pitchFamily="34" charset="0"/>
              </a:rPr>
              <a:t>Сайловчининг </a:t>
            </a:r>
            <a:r>
              <a:rPr lang="ru-RU" sz="2000" b="1" kern="1200" dirty="0">
                <a:solidFill>
                  <a:srgbClr val="245A8C"/>
                </a:solidFill>
                <a:latin typeface="Arial" panose="020B0604020202020204" pitchFamily="34" charset="0"/>
                <a:cs typeface="Arial" panose="020B0604020202020204" pitchFamily="34" charset="0"/>
              </a:rPr>
              <a:t>чет </a:t>
            </a:r>
            <a:r>
              <a:rPr lang="ru-RU" sz="2000" b="1" kern="1200" dirty="0" err="1">
                <a:solidFill>
                  <a:srgbClr val="245A8C"/>
                </a:solidFill>
                <a:latin typeface="Arial" panose="020B0604020202020204" pitchFamily="34" charset="0"/>
                <a:cs typeface="Arial" panose="020B0604020202020204" pitchFamily="34" charset="0"/>
              </a:rPr>
              <a:t>давлатда</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турган</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жойида</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овоз</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бериш</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тартибини</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smtClean="0">
                <a:solidFill>
                  <a:srgbClr val="245A8C"/>
                </a:solidFill>
                <a:latin typeface="Arial" panose="020B0604020202020204" pitchFamily="34" charset="0"/>
                <a:cs typeface="Arial" panose="020B0604020202020204" pitchFamily="34" charset="0"/>
              </a:rPr>
              <a:t>белгиловчи</a:t>
            </a:r>
            <a:r>
              <a:rPr lang="ru-RU" sz="2000" b="1" kern="1200" dirty="0" smtClean="0">
                <a:solidFill>
                  <a:srgbClr val="245A8C"/>
                </a:solidFill>
                <a:latin typeface="Arial" panose="020B0604020202020204" pitchFamily="34" charset="0"/>
                <a:cs typeface="Arial" panose="020B0604020202020204" pitchFamily="34" charset="0"/>
              </a:rPr>
              <a:t> </a:t>
            </a:r>
            <a:r>
              <a:rPr lang="ru-RU" sz="2000" b="1" kern="1200" dirty="0">
                <a:solidFill>
                  <a:srgbClr val="245A8C"/>
                </a:solidFill>
                <a:latin typeface="Arial" panose="020B0604020202020204" pitchFamily="34" charset="0"/>
                <a:cs typeface="Arial" panose="020B0604020202020204" pitchFamily="34" charset="0"/>
              </a:rPr>
              <a:t>56</a:t>
            </a:r>
            <a:r>
              <a:rPr lang="ru-RU" sz="2000" b="1" kern="1200" baseline="30000" dirty="0">
                <a:solidFill>
                  <a:srgbClr val="245A8C"/>
                </a:solidFill>
                <a:latin typeface="Arial" panose="020B0604020202020204" pitchFamily="34" charset="0"/>
                <a:cs typeface="Arial" panose="020B0604020202020204" pitchFamily="34" charset="0"/>
              </a:rPr>
              <a:t>1</a:t>
            </a:r>
            <a:r>
              <a:rPr lang="ru-RU" sz="2000" b="1" kern="1200" dirty="0">
                <a:solidFill>
                  <a:srgbClr val="245A8C"/>
                </a:solidFill>
                <a:latin typeface="Arial" panose="020B0604020202020204" pitchFamily="34" charset="0"/>
                <a:cs typeface="Arial" panose="020B0604020202020204" pitchFamily="34" charset="0"/>
              </a:rPr>
              <a:t>-модда </a:t>
            </a:r>
            <a:r>
              <a:rPr lang="ru-RU" sz="2000" b="1" kern="1200" dirty="0" err="1" smtClean="0">
                <a:solidFill>
                  <a:srgbClr val="245A8C"/>
                </a:solidFill>
                <a:latin typeface="Arial" panose="020B0604020202020204" pitchFamily="34" charset="0"/>
                <a:cs typeface="Arial" panose="020B0604020202020204" pitchFamily="34" charset="0"/>
              </a:rPr>
              <a:t>киритилиб</a:t>
            </a:r>
            <a:r>
              <a:rPr lang="ru-RU" sz="2000" b="1" kern="1200" dirty="0" smtClean="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ушбу</a:t>
            </a:r>
            <a:r>
              <a:rPr lang="ru-RU" sz="2000" b="1" kern="1200" dirty="0">
                <a:solidFill>
                  <a:srgbClr val="245A8C"/>
                </a:solidFill>
                <a:latin typeface="Arial" panose="020B0604020202020204" pitchFamily="34" charset="0"/>
                <a:cs typeface="Arial" panose="020B0604020202020204" pitchFamily="34" charset="0"/>
              </a:rPr>
              <a:t> норма </a:t>
            </a:r>
            <a:r>
              <a:rPr lang="ru-RU" sz="2000" b="1" kern="1200" dirty="0" err="1">
                <a:solidFill>
                  <a:srgbClr val="245A8C"/>
                </a:solidFill>
                <a:latin typeface="Arial" panose="020B0604020202020204" pitchFamily="34" charset="0"/>
                <a:cs typeface="Arial" panose="020B0604020202020204" pitchFamily="34" charset="0"/>
              </a:rPr>
              <a:t>билан</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қуйидагилар</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белгиланди</a:t>
            </a:r>
            <a:r>
              <a:rPr lang="ru-RU" sz="2000" b="1" kern="1200" dirty="0">
                <a:solidFill>
                  <a:srgbClr val="245A8C"/>
                </a:solidFill>
                <a:latin typeface="Arial" panose="020B0604020202020204" pitchFamily="34" charset="0"/>
                <a:cs typeface="Arial" panose="020B0604020202020204" pitchFamily="34" charset="0"/>
              </a:rPr>
              <a:t>:</a:t>
            </a:r>
          </a:p>
        </p:txBody>
      </p:sp>
      <p:sp>
        <p:nvSpPr>
          <p:cNvPr id="6" name="Полилиния 5"/>
          <p:cNvSpPr/>
          <p:nvPr/>
        </p:nvSpPr>
        <p:spPr>
          <a:xfrm>
            <a:off x="7244728" y="2465583"/>
            <a:ext cx="3389372" cy="1009051"/>
          </a:xfrm>
          <a:custGeom>
            <a:avLst/>
            <a:gdLst/>
            <a:ahLst/>
            <a:cxnLst/>
            <a:rect l="0" t="0" r="0" b="0"/>
            <a:pathLst>
              <a:path>
                <a:moveTo>
                  <a:pt x="0" y="0"/>
                </a:moveTo>
                <a:lnTo>
                  <a:pt x="0" y="165910"/>
                </a:lnTo>
                <a:lnTo>
                  <a:pt x="3389372" y="165910"/>
                </a:lnTo>
                <a:lnTo>
                  <a:pt x="3389372" y="331820"/>
                </a:lnTo>
              </a:path>
            </a:pathLst>
          </a:custGeom>
          <a:noFill/>
          <a:ln>
            <a:prstDash val="dash"/>
            <a:headEnd type="oval" w="med" len="med"/>
            <a:tailEnd type="oval" w="med" len="med"/>
          </a:ln>
        </p:spPr>
        <p:style>
          <a:lnRef idx="2">
            <a:schemeClr val="accent3">
              <a:shade val="6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sp>
        <p:nvSpPr>
          <p:cNvPr id="7" name="Полилиния 6"/>
          <p:cNvSpPr/>
          <p:nvPr/>
        </p:nvSpPr>
        <p:spPr>
          <a:xfrm>
            <a:off x="7244728" y="2465584"/>
            <a:ext cx="1077420" cy="780956"/>
          </a:xfrm>
          <a:custGeom>
            <a:avLst/>
            <a:gdLst/>
            <a:ahLst/>
            <a:cxnLst/>
            <a:rect l="0" t="0" r="0" b="0"/>
            <a:pathLst>
              <a:path>
                <a:moveTo>
                  <a:pt x="0" y="0"/>
                </a:moveTo>
                <a:lnTo>
                  <a:pt x="0" y="165910"/>
                </a:lnTo>
                <a:lnTo>
                  <a:pt x="1077420" y="165910"/>
                </a:lnTo>
                <a:lnTo>
                  <a:pt x="1077420" y="331820"/>
                </a:lnTo>
              </a:path>
            </a:pathLst>
          </a:custGeom>
          <a:noFill/>
          <a:ln>
            <a:prstDash val="dash"/>
            <a:headEnd type="oval" w="med" len="med"/>
            <a:tailEnd type="oval" w="med" len="med"/>
          </a:ln>
        </p:spPr>
        <p:style>
          <a:lnRef idx="2">
            <a:schemeClr val="accent3">
              <a:shade val="6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sp>
        <p:nvSpPr>
          <p:cNvPr id="12" name="Полилиния 11"/>
          <p:cNvSpPr/>
          <p:nvPr/>
        </p:nvSpPr>
        <p:spPr>
          <a:xfrm>
            <a:off x="6110099" y="2465584"/>
            <a:ext cx="1134628" cy="780956"/>
          </a:xfrm>
          <a:custGeom>
            <a:avLst/>
            <a:gdLst/>
            <a:ahLst/>
            <a:cxnLst/>
            <a:rect l="0" t="0" r="0" b="0"/>
            <a:pathLst>
              <a:path>
                <a:moveTo>
                  <a:pt x="1134628" y="0"/>
                </a:moveTo>
                <a:lnTo>
                  <a:pt x="1134628" y="165910"/>
                </a:lnTo>
                <a:lnTo>
                  <a:pt x="0" y="165910"/>
                </a:lnTo>
                <a:lnTo>
                  <a:pt x="0" y="331820"/>
                </a:lnTo>
              </a:path>
            </a:pathLst>
          </a:custGeom>
          <a:noFill/>
          <a:ln>
            <a:prstDash val="dash"/>
            <a:headEnd type="oval" w="med" len="med"/>
            <a:tailEnd type="oval" w="med" len="med"/>
          </a:ln>
        </p:spPr>
        <p:style>
          <a:lnRef idx="2">
            <a:schemeClr val="accent3">
              <a:shade val="6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sp>
        <p:nvSpPr>
          <p:cNvPr id="13" name="Полилиния 12"/>
          <p:cNvSpPr/>
          <p:nvPr/>
        </p:nvSpPr>
        <p:spPr>
          <a:xfrm>
            <a:off x="3869695" y="2465584"/>
            <a:ext cx="3375032" cy="780956"/>
          </a:xfrm>
          <a:custGeom>
            <a:avLst/>
            <a:gdLst/>
            <a:ahLst/>
            <a:cxnLst/>
            <a:rect l="0" t="0" r="0" b="0"/>
            <a:pathLst>
              <a:path>
                <a:moveTo>
                  <a:pt x="3375032" y="0"/>
                </a:moveTo>
                <a:lnTo>
                  <a:pt x="3375032" y="165910"/>
                </a:lnTo>
                <a:lnTo>
                  <a:pt x="0" y="165910"/>
                </a:lnTo>
                <a:lnTo>
                  <a:pt x="0" y="331820"/>
                </a:lnTo>
              </a:path>
            </a:pathLst>
          </a:custGeom>
          <a:noFill/>
          <a:ln>
            <a:prstDash val="dash"/>
            <a:headEnd type="oval" w="med" len="med"/>
            <a:tailEnd type="oval" w="med" len="med"/>
          </a:ln>
        </p:spPr>
        <p:style>
          <a:lnRef idx="2">
            <a:schemeClr val="accent3">
              <a:shade val="6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sp>
        <p:nvSpPr>
          <p:cNvPr id="20" name="Полилиния 19"/>
          <p:cNvSpPr/>
          <p:nvPr/>
        </p:nvSpPr>
        <p:spPr>
          <a:xfrm>
            <a:off x="7230128" y="2878342"/>
            <a:ext cx="2116843" cy="2713363"/>
          </a:xfrm>
          <a:custGeom>
            <a:avLst/>
            <a:gdLst>
              <a:gd name="connsiteX0" fmla="*/ 0 w 1994146"/>
              <a:gd name="connsiteY0" fmla="*/ 0 h 2537359"/>
              <a:gd name="connsiteX1" fmla="*/ 1994146 w 1994146"/>
              <a:gd name="connsiteY1" fmla="*/ 0 h 2537359"/>
              <a:gd name="connsiteX2" fmla="*/ 1994146 w 1994146"/>
              <a:gd name="connsiteY2" fmla="*/ 2537359 h 2537359"/>
              <a:gd name="connsiteX3" fmla="*/ 0 w 1994146"/>
              <a:gd name="connsiteY3" fmla="*/ 2537359 h 2537359"/>
              <a:gd name="connsiteX4" fmla="*/ 0 w 1994146"/>
              <a:gd name="connsiteY4" fmla="*/ 0 h 2537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4146" h="2537359">
                <a:moveTo>
                  <a:pt x="0" y="0"/>
                </a:moveTo>
                <a:lnTo>
                  <a:pt x="1994146" y="0"/>
                </a:lnTo>
                <a:lnTo>
                  <a:pt x="1994146" y="2537359"/>
                </a:lnTo>
                <a:lnTo>
                  <a:pt x="0" y="2537359"/>
                </a:lnTo>
                <a:lnTo>
                  <a:pt x="0" y="0"/>
                </a:lnTo>
                <a:close/>
              </a:path>
            </a:pathLst>
          </a:custGeom>
          <a:ln w="12700">
            <a:solidFill>
              <a:schemeClr val="accent1"/>
            </a:solidFill>
            <a:prstDash val="dash"/>
          </a:ln>
        </p:spPr>
        <p:style>
          <a:lnRef idx="0">
            <a:scrgbClr r="0" g="0" b="0"/>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7620" tIns="7620" rIns="7620" bIns="7620" numCol="1" spcCol="1270" anchor="ctr" anchorCtr="0">
            <a:noAutofit/>
          </a:bodyPr>
          <a:lstStyle/>
          <a:p>
            <a:pPr lvl="0" algn="ctr" defTabSz="622300">
              <a:spcBef>
                <a:spcPct val="0"/>
              </a:spcBef>
              <a:spcAft>
                <a:spcPct val="35000"/>
              </a:spcAft>
            </a:pPr>
            <a:r>
              <a:rPr lang="ru-RU" sz="1600" b="1" i="1" dirty="0" err="1" smtClean="0">
                <a:solidFill>
                  <a:srgbClr val="245A8C"/>
                </a:solidFill>
                <a:latin typeface="Arial" panose="020B0604020202020204" pitchFamily="34" charset="0"/>
                <a:cs typeface="Arial" panose="020B0604020202020204" pitchFamily="34" charset="0"/>
              </a:rPr>
              <a:t>турган</a:t>
            </a:r>
            <a:r>
              <a:rPr lang="ru-RU" sz="1600" b="1" i="1" dirty="0" smtClean="0">
                <a:solidFill>
                  <a:srgbClr val="245A8C"/>
                </a:solidFill>
                <a:latin typeface="Arial" panose="020B0604020202020204" pitchFamily="34" charset="0"/>
                <a:cs typeface="Arial" panose="020B0604020202020204" pitchFamily="34" charset="0"/>
              </a:rPr>
              <a:t> </a:t>
            </a:r>
            <a:r>
              <a:rPr lang="ru-RU" sz="1600" b="1" i="1" dirty="0" err="1" smtClean="0">
                <a:solidFill>
                  <a:srgbClr val="245A8C"/>
                </a:solidFill>
                <a:latin typeface="Arial" panose="020B0604020202020204" pitchFamily="34" charset="0"/>
                <a:cs typeface="Arial" panose="020B0604020202020204" pitchFamily="34" charset="0"/>
              </a:rPr>
              <a:t>жойида</a:t>
            </a:r>
            <a:r>
              <a:rPr lang="ru-RU" sz="1600" b="1" i="1" dirty="0" smtClean="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овоз</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беришда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УСКнинг</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камида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икки</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нафар</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аъзоси</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иштирокида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муддатидан</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олдин</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овоз</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беришни</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ташкил</a:t>
            </a:r>
            <a:r>
              <a:rPr lang="ru-RU" sz="1600" b="1" i="1" dirty="0">
                <a:solidFill>
                  <a:srgbClr val="245A8C"/>
                </a:solidFill>
                <a:latin typeface="Arial" panose="020B0604020202020204" pitchFamily="34" charset="0"/>
                <a:cs typeface="Arial" panose="020B0604020202020204" pitchFamily="34" charset="0"/>
              </a:rPr>
              <a:t> </a:t>
            </a:r>
            <a:r>
              <a:rPr lang="ru-RU" sz="1600" b="1" i="1" dirty="0" err="1" smtClean="0">
                <a:solidFill>
                  <a:srgbClr val="245A8C"/>
                </a:solidFill>
                <a:latin typeface="Arial" panose="020B0604020202020204" pitchFamily="34" charset="0"/>
                <a:cs typeface="Arial" panose="020B0604020202020204" pitchFamily="34" charset="0"/>
              </a:rPr>
              <a:t>этилиши</a:t>
            </a:r>
            <a:r>
              <a:rPr lang="ru-RU" sz="1600" b="1" i="1" dirty="0" smtClean="0">
                <a:solidFill>
                  <a:srgbClr val="245A8C"/>
                </a:solidFill>
                <a:latin typeface="Arial" panose="020B0604020202020204" pitchFamily="34" charset="0"/>
                <a:cs typeface="Arial" panose="020B0604020202020204" pitchFamily="34" charset="0"/>
              </a:rPr>
              <a:t>;</a:t>
            </a:r>
            <a:endParaRPr lang="ru-RU" sz="1600" dirty="0">
              <a:solidFill>
                <a:srgbClr val="245A8C"/>
              </a:solidFill>
              <a:latin typeface="Arial" panose="020B0604020202020204" pitchFamily="34" charset="0"/>
              <a:cs typeface="Arial" panose="020B0604020202020204" pitchFamily="34" charset="0"/>
            </a:endParaRPr>
          </a:p>
        </p:txBody>
      </p:sp>
      <p:sp>
        <p:nvSpPr>
          <p:cNvPr id="21" name="Полилиния 20"/>
          <p:cNvSpPr/>
          <p:nvPr/>
        </p:nvSpPr>
        <p:spPr>
          <a:xfrm>
            <a:off x="4975126" y="2878342"/>
            <a:ext cx="2116843" cy="2713363"/>
          </a:xfrm>
          <a:custGeom>
            <a:avLst/>
            <a:gdLst>
              <a:gd name="connsiteX0" fmla="*/ 0 w 1994146"/>
              <a:gd name="connsiteY0" fmla="*/ 0 h 2537359"/>
              <a:gd name="connsiteX1" fmla="*/ 1994146 w 1994146"/>
              <a:gd name="connsiteY1" fmla="*/ 0 h 2537359"/>
              <a:gd name="connsiteX2" fmla="*/ 1994146 w 1994146"/>
              <a:gd name="connsiteY2" fmla="*/ 2537359 h 2537359"/>
              <a:gd name="connsiteX3" fmla="*/ 0 w 1994146"/>
              <a:gd name="connsiteY3" fmla="*/ 2537359 h 2537359"/>
              <a:gd name="connsiteX4" fmla="*/ 0 w 1994146"/>
              <a:gd name="connsiteY4" fmla="*/ 0 h 2537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4146" h="2537359">
                <a:moveTo>
                  <a:pt x="0" y="0"/>
                </a:moveTo>
                <a:lnTo>
                  <a:pt x="1994146" y="0"/>
                </a:lnTo>
                <a:lnTo>
                  <a:pt x="1994146" y="2537359"/>
                </a:lnTo>
                <a:lnTo>
                  <a:pt x="0" y="2537359"/>
                </a:lnTo>
                <a:lnTo>
                  <a:pt x="0" y="0"/>
                </a:lnTo>
                <a:close/>
              </a:path>
            </a:pathLst>
          </a:custGeom>
          <a:ln w="12700">
            <a:solidFill>
              <a:schemeClr val="accent1"/>
            </a:solidFill>
            <a:prstDash val="dash"/>
          </a:ln>
        </p:spPr>
        <p:style>
          <a:lnRef idx="0">
            <a:scrgbClr r="0" g="0" b="0"/>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7620" tIns="7620" rIns="7620" bIns="7620" numCol="1" spcCol="1270" anchor="ctr" anchorCtr="0">
            <a:noAutofit/>
          </a:bodyPr>
          <a:lstStyle/>
          <a:p>
            <a:pPr lvl="0" algn="ctr" defTabSz="622300">
              <a:spcBef>
                <a:spcPct val="0"/>
              </a:spcBef>
              <a:spcAft>
                <a:spcPct val="35000"/>
              </a:spcAft>
            </a:pPr>
            <a:r>
              <a:rPr lang="uz-Cyrl-UZ" sz="1600" b="1" i="1" dirty="0" smtClean="0">
                <a:solidFill>
                  <a:srgbClr val="245A8C"/>
                </a:solidFill>
                <a:latin typeface="Arial" panose="020B0604020202020204" pitchFamily="34" charset="0"/>
                <a:cs typeface="Arial" panose="020B0604020202020204" pitchFamily="34" charset="0"/>
              </a:rPr>
              <a:t>турган жойида </a:t>
            </a:r>
            <a:r>
              <a:rPr lang="uz-Cyrl-UZ" sz="1600" b="1" i="1" dirty="0">
                <a:solidFill>
                  <a:srgbClr val="245A8C"/>
                </a:solidFill>
                <a:latin typeface="Arial" panose="020B0604020202020204" pitchFamily="34" charset="0"/>
                <a:cs typeface="Arial" panose="020B0604020202020204" pitchFamily="34" charset="0"/>
              </a:rPr>
              <a:t>овоз </a:t>
            </a:r>
            <a:r>
              <a:rPr lang="uz-Cyrl-UZ" sz="1600" b="1" i="1" dirty="0" smtClean="0">
                <a:solidFill>
                  <a:srgbClr val="245A8C"/>
                </a:solidFill>
                <a:latin typeface="Arial" panose="020B0604020202020204" pitchFamily="34" charset="0"/>
                <a:cs typeface="Arial" panose="020B0604020202020204" pitchFamily="34" charset="0"/>
              </a:rPr>
              <a:t>бериш вақти </a:t>
            </a:r>
            <a:r>
              <a:rPr lang="uz-Cyrl-UZ" sz="1600" b="1" i="1" dirty="0">
                <a:solidFill>
                  <a:srgbClr val="245A8C"/>
                </a:solidFill>
                <a:latin typeface="Arial" panose="020B0604020202020204" pitchFamily="34" charset="0"/>
                <a:cs typeface="Arial" panose="020B0604020202020204" pitchFamily="34" charset="0"/>
              </a:rPr>
              <a:t>ва жойи тўғрисида сайловчилар ва кузатувчиларни ОАВ орқали </a:t>
            </a:r>
            <a:r>
              <a:rPr lang="uz-Cyrl-UZ" sz="1600" b="1" i="1" dirty="0" smtClean="0">
                <a:solidFill>
                  <a:srgbClr val="245A8C"/>
                </a:solidFill>
                <a:latin typeface="Arial" panose="020B0604020202020204" pitchFamily="34" charset="0"/>
                <a:cs typeface="Arial" panose="020B0604020202020204" pitchFamily="34" charset="0"/>
              </a:rPr>
              <a:t>хабардор</a:t>
            </a:r>
            <a:r>
              <a:rPr lang="en-US" sz="1600" b="1" i="1" dirty="0" smtClean="0">
                <a:solidFill>
                  <a:srgbClr val="245A8C"/>
                </a:solidFill>
                <a:latin typeface="Arial" panose="020B0604020202020204" pitchFamily="34" charset="0"/>
                <a:cs typeface="Arial" panose="020B0604020202020204" pitchFamily="34" charset="0"/>
              </a:rPr>
              <a:t> </a:t>
            </a:r>
            <a:r>
              <a:rPr lang="uz-Cyrl-UZ" sz="1600" b="1" i="1" dirty="0" smtClean="0">
                <a:solidFill>
                  <a:srgbClr val="245A8C"/>
                </a:solidFill>
                <a:latin typeface="Arial" panose="020B0604020202020204" pitchFamily="34" charset="0"/>
                <a:cs typeface="Arial" panose="020B0604020202020204" pitchFamily="34" charset="0"/>
              </a:rPr>
              <a:t>қилиш;</a:t>
            </a:r>
            <a:endParaRPr lang="ru-RU" sz="1600" dirty="0">
              <a:solidFill>
                <a:srgbClr val="245A8C"/>
              </a:solidFill>
              <a:latin typeface="Arial" panose="020B0604020202020204" pitchFamily="34" charset="0"/>
              <a:cs typeface="Arial" panose="020B0604020202020204" pitchFamily="34" charset="0"/>
            </a:endParaRPr>
          </a:p>
        </p:txBody>
      </p:sp>
      <p:sp>
        <p:nvSpPr>
          <p:cNvPr id="22" name="Полилиния 21"/>
          <p:cNvSpPr/>
          <p:nvPr/>
        </p:nvSpPr>
        <p:spPr>
          <a:xfrm>
            <a:off x="2724476" y="2878342"/>
            <a:ext cx="2116843" cy="2713363"/>
          </a:xfrm>
          <a:custGeom>
            <a:avLst/>
            <a:gdLst>
              <a:gd name="connsiteX0" fmla="*/ 0 w 1994146"/>
              <a:gd name="connsiteY0" fmla="*/ 0 h 2537359"/>
              <a:gd name="connsiteX1" fmla="*/ 1994146 w 1994146"/>
              <a:gd name="connsiteY1" fmla="*/ 0 h 2537359"/>
              <a:gd name="connsiteX2" fmla="*/ 1994146 w 1994146"/>
              <a:gd name="connsiteY2" fmla="*/ 2537359 h 2537359"/>
              <a:gd name="connsiteX3" fmla="*/ 0 w 1994146"/>
              <a:gd name="connsiteY3" fmla="*/ 2537359 h 2537359"/>
              <a:gd name="connsiteX4" fmla="*/ 0 w 1994146"/>
              <a:gd name="connsiteY4" fmla="*/ 0 h 2537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4146" h="2537359">
                <a:moveTo>
                  <a:pt x="0" y="0"/>
                </a:moveTo>
                <a:lnTo>
                  <a:pt x="1994146" y="0"/>
                </a:lnTo>
                <a:lnTo>
                  <a:pt x="1994146" y="2537359"/>
                </a:lnTo>
                <a:lnTo>
                  <a:pt x="0" y="2537359"/>
                </a:lnTo>
                <a:lnTo>
                  <a:pt x="0" y="0"/>
                </a:lnTo>
                <a:close/>
              </a:path>
            </a:pathLst>
          </a:custGeom>
          <a:ln w="12700">
            <a:solidFill>
              <a:schemeClr val="accent1"/>
            </a:solidFill>
            <a:prstDash val="dash"/>
          </a:ln>
        </p:spPr>
        <p:style>
          <a:lnRef idx="0">
            <a:scrgbClr r="0" g="0" b="0"/>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7620" tIns="7620" rIns="7620" bIns="7620" numCol="1" spcCol="1270" anchor="ctr" anchorCtr="0">
            <a:noAutofit/>
          </a:bodyPr>
          <a:lstStyle/>
          <a:p>
            <a:pPr lvl="0" algn="ctr" defTabSz="622300">
              <a:spcBef>
                <a:spcPct val="0"/>
              </a:spcBef>
              <a:spcAft>
                <a:spcPct val="35000"/>
              </a:spcAft>
            </a:pPr>
            <a:r>
              <a:rPr lang="ru-RU" sz="1600" b="1" i="1" dirty="0" smtClean="0">
                <a:solidFill>
                  <a:srgbClr val="245A8C"/>
                </a:solidFill>
                <a:latin typeface="Arial" panose="020B0604020202020204" pitchFamily="34" charset="0"/>
                <a:cs typeface="Arial" panose="020B0604020202020204" pitchFamily="34" charset="0"/>
              </a:rPr>
              <a:t>чет </a:t>
            </a:r>
            <a:r>
              <a:rPr lang="ru-RU" sz="1600" b="1" i="1" dirty="0" err="1" smtClean="0">
                <a:solidFill>
                  <a:srgbClr val="245A8C"/>
                </a:solidFill>
                <a:latin typeface="Arial" panose="020B0604020202020204" pitchFamily="34" charset="0"/>
                <a:cs typeface="Arial" panose="020B0604020202020204" pitchFamily="34" charset="0"/>
              </a:rPr>
              <a:t>давлатлардаги</a:t>
            </a:r>
            <a:r>
              <a:rPr lang="ru-RU" sz="1600" b="1" i="1" dirty="0" smtClean="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сайловчиларнинг</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сайловда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муддатидан</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олдин</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овоз</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беришни</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турган</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жойида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ўтказиши</a:t>
            </a:r>
            <a:r>
              <a:rPr lang="ru-RU" sz="1600" b="1" i="1" dirty="0">
                <a:solidFill>
                  <a:srgbClr val="245A8C"/>
                </a:solidFill>
                <a:latin typeface="Arial" panose="020B0604020202020204" pitchFamily="34" charset="0"/>
                <a:cs typeface="Arial" panose="020B0604020202020204" pitchFamily="34" charset="0"/>
              </a:rPr>
              <a:t> </a:t>
            </a:r>
            <a:r>
              <a:rPr lang="ru-RU" sz="1600" b="1" i="1" dirty="0" err="1" smtClean="0">
                <a:solidFill>
                  <a:srgbClr val="245A8C"/>
                </a:solidFill>
                <a:latin typeface="Arial" panose="020B0604020202020204" pitchFamily="34" charset="0"/>
                <a:cs typeface="Arial" panose="020B0604020202020204" pitchFamily="34" charset="0"/>
              </a:rPr>
              <a:t>мумкинлиги</a:t>
            </a:r>
            <a:r>
              <a:rPr lang="ru-RU" sz="1600" b="1" i="1" dirty="0">
                <a:solidFill>
                  <a:srgbClr val="245A8C"/>
                </a:solidFill>
                <a:latin typeface="Arial" panose="020B0604020202020204" pitchFamily="34" charset="0"/>
                <a:cs typeface="Arial" panose="020B0604020202020204" pitchFamily="34" charset="0"/>
              </a:rPr>
              <a:t>;</a:t>
            </a:r>
            <a:endParaRPr lang="ru-RU" sz="1600" dirty="0">
              <a:solidFill>
                <a:srgbClr val="245A8C"/>
              </a:solidFill>
              <a:latin typeface="Arial" panose="020B0604020202020204" pitchFamily="34" charset="0"/>
              <a:cs typeface="Arial" panose="020B0604020202020204" pitchFamily="34" charset="0"/>
            </a:endParaRPr>
          </a:p>
        </p:txBody>
      </p:sp>
      <p:sp>
        <p:nvSpPr>
          <p:cNvPr id="23" name="Полилиния 22"/>
          <p:cNvSpPr/>
          <p:nvPr/>
        </p:nvSpPr>
        <p:spPr>
          <a:xfrm>
            <a:off x="9485131" y="2878342"/>
            <a:ext cx="2326568" cy="2713363"/>
          </a:xfrm>
          <a:custGeom>
            <a:avLst/>
            <a:gdLst>
              <a:gd name="connsiteX0" fmla="*/ 0 w 1994146"/>
              <a:gd name="connsiteY0" fmla="*/ 0 h 2537359"/>
              <a:gd name="connsiteX1" fmla="*/ 1994146 w 1994146"/>
              <a:gd name="connsiteY1" fmla="*/ 0 h 2537359"/>
              <a:gd name="connsiteX2" fmla="*/ 1994146 w 1994146"/>
              <a:gd name="connsiteY2" fmla="*/ 2537359 h 2537359"/>
              <a:gd name="connsiteX3" fmla="*/ 0 w 1994146"/>
              <a:gd name="connsiteY3" fmla="*/ 2537359 h 2537359"/>
              <a:gd name="connsiteX4" fmla="*/ 0 w 1994146"/>
              <a:gd name="connsiteY4" fmla="*/ 0 h 2537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4146" h="2537359">
                <a:moveTo>
                  <a:pt x="0" y="0"/>
                </a:moveTo>
                <a:lnTo>
                  <a:pt x="1994146" y="0"/>
                </a:lnTo>
                <a:lnTo>
                  <a:pt x="1994146" y="2537359"/>
                </a:lnTo>
                <a:lnTo>
                  <a:pt x="0" y="2537359"/>
                </a:lnTo>
                <a:lnTo>
                  <a:pt x="0" y="0"/>
                </a:lnTo>
                <a:close/>
              </a:path>
            </a:pathLst>
          </a:custGeom>
          <a:ln w="12700">
            <a:solidFill>
              <a:schemeClr val="accent1"/>
            </a:solidFill>
            <a:prstDash val="dash"/>
          </a:ln>
        </p:spPr>
        <p:style>
          <a:lnRef idx="0">
            <a:scrgbClr r="0" g="0" b="0"/>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7620" tIns="7620" rIns="7620" bIns="7620" numCol="1" spcCol="1270" anchor="ctr" anchorCtr="0">
            <a:noAutofit/>
          </a:bodyPr>
          <a:lstStyle/>
          <a:p>
            <a:pPr lvl="0" algn="ctr" defTabSz="533400">
              <a:spcBef>
                <a:spcPct val="0"/>
              </a:spcBef>
              <a:spcAft>
                <a:spcPct val="35000"/>
              </a:spcAft>
            </a:pPr>
            <a:r>
              <a:rPr lang="ru-RU" sz="1600" b="1" i="1" dirty="0" err="1" smtClean="0">
                <a:solidFill>
                  <a:srgbClr val="245A8C"/>
                </a:solidFill>
                <a:latin typeface="Arial" panose="020B0604020202020204" pitchFamily="34" charset="0"/>
                <a:cs typeface="Arial" panose="020B0604020202020204" pitchFamily="34" charset="0"/>
              </a:rPr>
              <a:t>кўчма</a:t>
            </a:r>
            <a:r>
              <a:rPr lang="ru-RU" sz="1600" b="1" i="1" dirty="0" smtClean="0">
                <a:solidFill>
                  <a:srgbClr val="245A8C"/>
                </a:solidFill>
                <a:latin typeface="Arial" panose="020B0604020202020204" pitchFamily="34" charset="0"/>
                <a:cs typeface="Arial" panose="020B0604020202020204" pitchFamily="34" charset="0"/>
              </a:rPr>
              <a:t> </a:t>
            </a:r>
            <a:r>
              <a:rPr lang="ru-RU" sz="1600" b="1" i="1" dirty="0" err="1" smtClean="0">
                <a:solidFill>
                  <a:srgbClr val="245A8C"/>
                </a:solidFill>
                <a:latin typeface="Arial" panose="020B0604020202020204" pitchFamily="34" charset="0"/>
                <a:cs typeface="Arial" panose="020B0604020202020204" pitchFamily="34" charset="0"/>
              </a:rPr>
              <a:t>овоз</a:t>
            </a:r>
            <a:r>
              <a:rPr lang="ru-RU" sz="1600" b="1" i="1" dirty="0" smtClean="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бериш</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қутисини</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очиш</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бюллетенларни</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санамасдан</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махсус</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қопга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жойлаш</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сурғучлаш</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ва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далолатнома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тузиш</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ҳамда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сайлов</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куни</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саноқ</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бошлангунга</a:t>
            </a:r>
            <a:r>
              <a:rPr lang="ru-RU" sz="1600" b="1" i="1" dirty="0">
                <a:solidFill>
                  <a:srgbClr val="245A8C"/>
                </a:solidFill>
                <a:latin typeface="Arial" panose="020B0604020202020204" pitchFamily="34" charset="0"/>
                <a:cs typeface="Arial" panose="020B0604020202020204" pitchFamily="34" charset="0"/>
              </a:rPr>
              <a:t> </a:t>
            </a:r>
            <a:r>
              <a:rPr lang="ru-RU" sz="1600" b="1" i="1" dirty="0" err="1">
                <a:solidFill>
                  <a:srgbClr val="245A8C"/>
                </a:solidFill>
                <a:latin typeface="Arial" panose="020B0604020202020204" pitchFamily="34" charset="0"/>
                <a:cs typeface="Arial" panose="020B0604020202020204" pitchFamily="34" charset="0"/>
              </a:rPr>
              <a:t>қадар</a:t>
            </a:r>
            <a:r>
              <a:rPr lang="ru-RU" sz="1600" b="1" i="1" dirty="0">
                <a:solidFill>
                  <a:srgbClr val="245A8C"/>
                </a:solidFill>
                <a:latin typeface="Arial" panose="020B0604020202020204" pitchFamily="34" charset="0"/>
                <a:cs typeface="Arial" panose="020B0604020202020204" pitchFamily="34" charset="0"/>
              </a:rPr>
              <a:t> </a:t>
            </a:r>
            <a:r>
              <a:rPr lang="ru-RU" sz="1600" b="1" i="1" dirty="0" err="1" smtClean="0">
                <a:solidFill>
                  <a:srgbClr val="245A8C"/>
                </a:solidFill>
                <a:latin typeface="Arial" panose="020B0604020202020204" pitchFamily="34" charset="0"/>
                <a:cs typeface="Arial" panose="020B0604020202020204" pitchFamily="34" charset="0"/>
              </a:rPr>
              <a:t>сақлаш</a:t>
            </a:r>
            <a:r>
              <a:rPr lang="ru-RU" sz="1600" b="1" i="1" dirty="0" smtClean="0">
                <a:solidFill>
                  <a:srgbClr val="245A8C"/>
                </a:solidFill>
                <a:latin typeface="Arial" panose="020B0604020202020204" pitchFamily="34" charset="0"/>
                <a:cs typeface="Arial" panose="020B0604020202020204" pitchFamily="34" charset="0"/>
              </a:rPr>
              <a:t>. </a:t>
            </a:r>
            <a:endParaRPr lang="ru-RU" sz="1600" dirty="0">
              <a:solidFill>
                <a:srgbClr val="245A8C"/>
              </a:solidFill>
              <a:latin typeface="Arial" panose="020B0604020202020204" pitchFamily="34" charset="0"/>
              <a:cs typeface="Arial" panose="020B0604020202020204" pitchFamily="34" charset="0"/>
            </a:endParaRPr>
          </a:p>
        </p:txBody>
      </p:sp>
      <p:sp>
        <p:nvSpPr>
          <p:cNvPr id="15"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6"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latin typeface="Arial" panose="020B0604020202020204" pitchFamily="34" charset="0"/>
                <a:cs typeface="Arial" panose="020B0604020202020204" pitchFamily="34" charset="0"/>
              </a:rPr>
              <a:t>САЙЛОВ КОДЕКСИГА КИРИТИЛГАН </a:t>
            </a:r>
            <a:r>
              <a:rPr lang="uz-Cyrl-UZ" sz="2800" b="1" dirty="0" smtClean="0">
                <a:latin typeface="Arial" panose="020B0604020202020204" pitchFamily="34" charset="0"/>
                <a:cs typeface="Arial" panose="020B0604020202020204" pitchFamily="34" charset="0"/>
              </a:rPr>
              <a:t>ЯНГИЛИКЛАР</a:t>
            </a:r>
            <a:endParaRPr lang="ru-RU"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08729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3" name="Заголовок 1"/>
          <p:cNvSpPr>
            <a:spLocks noGrp="1"/>
          </p:cNvSpPr>
          <p:nvPr>
            <p:ph type="title"/>
          </p:nvPr>
        </p:nvSpPr>
        <p:spPr>
          <a:xfrm>
            <a:off x="226502" y="-13106"/>
            <a:ext cx="11744587" cy="790869"/>
          </a:xfrm>
          <a:noFill/>
          <a:ln>
            <a:noFill/>
          </a:ln>
        </p:spPr>
        <p:style>
          <a:lnRef idx="1">
            <a:schemeClr val="accent1"/>
          </a:lnRef>
          <a:fillRef idx="3">
            <a:schemeClr val="accent1"/>
          </a:fillRef>
          <a:effectRef idx="2">
            <a:schemeClr val="accent1"/>
          </a:effectRef>
          <a:fontRef idx="minor">
            <a:schemeClr val="lt1"/>
          </a:fontRef>
        </p:style>
        <p:txBody>
          <a:bodyPr>
            <a:normAutofit/>
          </a:bodyPr>
          <a:lstStyle/>
          <a:p>
            <a:pPr algn="ctr"/>
            <a:r>
              <a:rPr lang="uz-Cyrl-UZ" sz="2800" b="1" dirty="0" smtClean="0">
                <a:latin typeface="Arial" panose="020B0604020202020204" pitchFamily="34" charset="0"/>
                <a:cs typeface="Arial" panose="020B0604020202020204" pitchFamily="34" charset="0"/>
              </a:rPr>
              <a:t>САЙЛОВ КОДЕКСИГА КИРИТИЛГАН </a:t>
            </a:r>
            <a:r>
              <a:rPr lang="uz-Cyrl-UZ" sz="2800" b="1" dirty="0" smtClean="0">
                <a:latin typeface="Arial" panose="020B0604020202020204" pitchFamily="34" charset="0"/>
                <a:cs typeface="Arial" panose="020B0604020202020204" pitchFamily="34" charset="0"/>
              </a:rPr>
              <a:t>ЯНГИЛИКЛАР</a:t>
            </a:r>
            <a:endParaRPr lang="ru-RU" sz="2800" b="1" dirty="0">
              <a:latin typeface="Arial" panose="020B0604020202020204" pitchFamily="34" charset="0"/>
              <a:cs typeface="Arial" panose="020B0604020202020204" pitchFamily="34" charset="0"/>
            </a:endParaRPr>
          </a:p>
        </p:txBody>
      </p:sp>
      <p:sp>
        <p:nvSpPr>
          <p:cNvPr id="4" name="Прямоугольник 3"/>
          <p:cNvSpPr/>
          <p:nvPr/>
        </p:nvSpPr>
        <p:spPr>
          <a:xfrm>
            <a:off x="550800" y="1173873"/>
            <a:ext cx="3996033" cy="1485005"/>
          </a:xfrm>
          <a:prstGeom prst="rect">
            <a:avLst/>
          </a:prstGeom>
          <a:ln>
            <a:solidFill>
              <a:schemeClr val="bg1">
                <a:lumMod val="85000"/>
              </a:schemeClr>
            </a:solidFill>
          </a:ln>
        </p:spPr>
        <p:style>
          <a:lnRef idx="0">
            <a:schemeClr val="accent3">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73974" tIns="63814" rIns="73974" bIns="63814" numCol="1" spcCol="1270" anchor="ctr" anchorCtr="0">
            <a:noAutofit/>
          </a:bodyPr>
          <a:lstStyle/>
          <a:p>
            <a:pPr lvl="0" algn="ctr" defTabSz="711200" rtl="0">
              <a:lnSpc>
                <a:spcPct val="90000"/>
              </a:lnSpc>
              <a:spcBef>
                <a:spcPct val="0"/>
              </a:spcBef>
              <a:spcAft>
                <a:spcPct val="35000"/>
              </a:spcAft>
            </a:pPr>
            <a:r>
              <a:rPr lang="ru-RU" sz="2000" b="1" kern="1200" dirty="0">
                <a:solidFill>
                  <a:srgbClr val="245A8C"/>
                </a:solidFill>
                <a:latin typeface="Arial" panose="020B0604020202020204" pitchFamily="34" charset="0"/>
                <a:cs typeface="Arial" panose="020B0604020202020204" pitchFamily="34" charset="0"/>
              </a:rPr>
              <a:t>99-моддага </a:t>
            </a:r>
            <a:r>
              <a:rPr lang="ru-RU" sz="2000" b="1" kern="1200" dirty="0" err="1">
                <a:solidFill>
                  <a:srgbClr val="245A8C"/>
                </a:solidFill>
                <a:latin typeface="Arial" panose="020B0604020202020204" pitchFamily="34" charset="0"/>
                <a:cs typeface="Arial" panose="020B0604020202020204" pitchFamily="34" charset="0"/>
              </a:rPr>
              <a:t>киритилган</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ўзгартишга</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кўра</a:t>
            </a:r>
            <a:r>
              <a:rPr lang="ru-RU" sz="2000" b="1" kern="1200" dirty="0">
                <a:solidFill>
                  <a:srgbClr val="245A8C"/>
                </a:solidFill>
                <a:latin typeface="Arial" panose="020B0604020202020204" pitchFamily="34" charset="0"/>
                <a:cs typeface="Arial" panose="020B0604020202020204" pitchFamily="34" charset="0"/>
              </a:rPr>
              <a:t> участка </a:t>
            </a:r>
            <a:r>
              <a:rPr lang="ru-RU" sz="2000" b="1" kern="1200" dirty="0" err="1">
                <a:solidFill>
                  <a:srgbClr val="245A8C"/>
                </a:solidFill>
                <a:latin typeface="Arial" panose="020B0604020202020204" pitchFamily="34" charset="0"/>
                <a:cs typeface="Arial" panose="020B0604020202020204" pitchFamily="34" charset="0"/>
              </a:rPr>
              <a:t>сайлов</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комиссияси</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аъзоларини</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рағбатлантириш</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мақсадида</a:t>
            </a:r>
            <a:r>
              <a:rPr lang="ru-RU" sz="2000" b="1" kern="1200" dirty="0">
                <a:solidFill>
                  <a:srgbClr val="245A8C"/>
                </a:solidFill>
                <a:latin typeface="Arial" panose="020B0604020202020204" pitchFamily="34" charset="0"/>
                <a:cs typeface="Arial" panose="020B0604020202020204" pitchFamily="34" charset="0"/>
              </a:rPr>
              <a:t> </a:t>
            </a:r>
            <a:r>
              <a:rPr lang="ru-RU" sz="2000" b="1" kern="1200" dirty="0" err="1">
                <a:solidFill>
                  <a:srgbClr val="245A8C"/>
                </a:solidFill>
                <a:latin typeface="Arial" panose="020B0604020202020204" pitchFamily="34" charset="0"/>
                <a:cs typeface="Arial" panose="020B0604020202020204" pitchFamily="34" charset="0"/>
              </a:rPr>
              <a:t>қуйидагилар</a:t>
            </a:r>
            <a:r>
              <a:rPr lang="ru-RU" sz="2000" b="1" kern="1200" dirty="0">
                <a:solidFill>
                  <a:srgbClr val="245A8C"/>
                </a:solidFill>
                <a:latin typeface="Arial" panose="020B0604020202020204" pitchFamily="34" charset="0"/>
                <a:cs typeface="Arial" panose="020B0604020202020204" pitchFamily="34" charset="0"/>
              </a:rPr>
              <a:t>:  </a:t>
            </a:r>
          </a:p>
        </p:txBody>
      </p:sp>
      <p:sp>
        <p:nvSpPr>
          <p:cNvPr id="11" name="Прямоугольник 10"/>
          <p:cNvSpPr/>
          <p:nvPr/>
        </p:nvSpPr>
        <p:spPr>
          <a:xfrm>
            <a:off x="1258659" y="2928434"/>
            <a:ext cx="3288174" cy="653665"/>
          </a:xfrm>
          <a:prstGeom prst="rect">
            <a:avLst/>
          </a:prstGeom>
          <a:solidFill>
            <a:schemeClr val="accent2">
              <a:lumMod val="20000"/>
              <a:lumOff val="80000"/>
              <a:alpha val="90000"/>
            </a:schemeClr>
          </a:solidFill>
          <a:ln>
            <a:solidFill>
              <a:schemeClr val="accent2"/>
            </a:solidFill>
            <a:prstDash val="dash"/>
          </a:ln>
        </p:spPr>
        <p:style>
          <a:lnRef idx="0">
            <a:schemeClr val="accent3">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5870" tIns="54440" rIns="65870" bIns="54440" numCol="1" spcCol="1270" anchor="ctr" anchorCtr="0">
            <a:noAutofit/>
          </a:bodyPr>
          <a:lstStyle/>
          <a:p>
            <a:pPr lvl="0" algn="ctr" defTabSz="800100" rtl="0">
              <a:lnSpc>
                <a:spcPct val="90000"/>
              </a:lnSpc>
              <a:spcBef>
                <a:spcPct val="0"/>
              </a:spcBef>
              <a:spcAft>
                <a:spcPct val="35000"/>
              </a:spcAft>
            </a:pPr>
            <a:r>
              <a:rPr lang="ru-RU" sz="2000" b="1" i="1" kern="1200" dirty="0">
                <a:latin typeface="Arial" panose="020B0604020202020204" pitchFamily="34" charset="0"/>
                <a:cs typeface="Arial" panose="020B0604020202020204" pitchFamily="34" charset="0"/>
              </a:rPr>
              <a:t>транспорт; </a:t>
            </a:r>
            <a:endParaRPr lang="ru-RU" sz="2000" b="1" kern="1200" dirty="0">
              <a:latin typeface="Arial" panose="020B0604020202020204" pitchFamily="34" charset="0"/>
              <a:cs typeface="Arial" panose="020B0604020202020204" pitchFamily="34" charset="0"/>
            </a:endParaRPr>
          </a:p>
        </p:txBody>
      </p:sp>
      <p:sp>
        <p:nvSpPr>
          <p:cNvPr id="13" name="Прямоугольник 12"/>
          <p:cNvSpPr/>
          <p:nvPr/>
        </p:nvSpPr>
        <p:spPr>
          <a:xfrm>
            <a:off x="1258659" y="3876475"/>
            <a:ext cx="3288174" cy="720692"/>
          </a:xfrm>
          <a:prstGeom prst="rect">
            <a:avLst/>
          </a:prstGeom>
          <a:solidFill>
            <a:schemeClr val="accent2">
              <a:lumMod val="20000"/>
              <a:lumOff val="80000"/>
              <a:alpha val="90000"/>
            </a:schemeClr>
          </a:solidFill>
          <a:ln>
            <a:solidFill>
              <a:schemeClr val="accent2"/>
            </a:solidFill>
            <a:prstDash val="dash"/>
          </a:ln>
        </p:spPr>
        <p:style>
          <a:lnRef idx="0">
            <a:schemeClr val="accent3">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5870" tIns="54440" rIns="65870" bIns="54440" numCol="1" spcCol="1270" anchor="ctr" anchorCtr="0">
            <a:noAutofit/>
          </a:bodyPr>
          <a:lstStyle/>
          <a:p>
            <a:pPr lvl="0" algn="ctr" defTabSz="800100" rtl="0">
              <a:lnSpc>
                <a:spcPct val="90000"/>
              </a:lnSpc>
              <a:spcBef>
                <a:spcPct val="0"/>
              </a:spcBef>
              <a:spcAft>
                <a:spcPct val="35000"/>
              </a:spcAft>
            </a:pPr>
            <a:r>
              <a:rPr lang="ru-RU" sz="2000" b="1" i="1" kern="1200" dirty="0" err="1">
                <a:latin typeface="Arial" panose="020B0604020202020204" pitchFamily="34" charset="0"/>
                <a:cs typeface="Arial" panose="020B0604020202020204" pitchFamily="34" charset="0"/>
              </a:rPr>
              <a:t>овқатланиш</a:t>
            </a:r>
            <a:r>
              <a:rPr lang="ru-RU" sz="2000" b="1" i="1" kern="1200" dirty="0">
                <a:latin typeface="Arial" panose="020B0604020202020204" pitchFamily="34" charset="0"/>
                <a:cs typeface="Arial" panose="020B0604020202020204" pitchFamily="34" charset="0"/>
              </a:rPr>
              <a:t> </a:t>
            </a:r>
            <a:r>
              <a:rPr lang="ru-RU" sz="2000" b="1" i="1" kern="1200" dirty="0" err="1">
                <a:latin typeface="Arial" panose="020B0604020202020204" pitchFamily="34" charset="0"/>
                <a:cs typeface="Arial" panose="020B0604020202020204" pitchFamily="34" charset="0"/>
              </a:rPr>
              <a:t>харажатлари</a:t>
            </a:r>
            <a:r>
              <a:rPr lang="ru-RU" sz="2000" b="1" i="1" kern="1200" dirty="0">
                <a:latin typeface="Arial" panose="020B0604020202020204" pitchFamily="34" charset="0"/>
                <a:cs typeface="Arial" panose="020B0604020202020204" pitchFamily="34" charset="0"/>
              </a:rPr>
              <a:t>; </a:t>
            </a:r>
            <a:endParaRPr lang="ru-RU" sz="2000" b="1" kern="1200" dirty="0">
              <a:latin typeface="Arial" panose="020B0604020202020204" pitchFamily="34" charset="0"/>
              <a:cs typeface="Arial" panose="020B0604020202020204" pitchFamily="34" charset="0"/>
            </a:endParaRPr>
          </a:p>
        </p:txBody>
      </p:sp>
      <p:sp>
        <p:nvSpPr>
          <p:cNvPr id="15" name="Прямоугольник 14"/>
          <p:cNvSpPr/>
          <p:nvPr/>
        </p:nvSpPr>
        <p:spPr>
          <a:xfrm>
            <a:off x="1258658" y="4832058"/>
            <a:ext cx="3288175" cy="1669409"/>
          </a:xfrm>
          <a:prstGeom prst="rect">
            <a:avLst/>
          </a:prstGeom>
          <a:solidFill>
            <a:schemeClr val="accent2">
              <a:lumMod val="20000"/>
              <a:lumOff val="80000"/>
              <a:alpha val="90000"/>
            </a:schemeClr>
          </a:solidFill>
          <a:ln>
            <a:solidFill>
              <a:schemeClr val="accent2"/>
            </a:solidFill>
            <a:prstDash val="dash"/>
          </a:ln>
        </p:spPr>
        <p:style>
          <a:lnRef idx="0">
            <a:schemeClr val="accent3">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5870" tIns="54440" rIns="65870" bIns="54440" numCol="1" spcCol="1270" anchor="ctr" anchorCtr="0">
            <a:noAutofit/>
          </a:bodyPr>
          <a:lstStyle/>
          <a:p>
            <a:pPr lvl="0" algn="ctr" defTabSz="800100" rtl="0">
              <a:lnSpc>
                <a:spcPct val="90000"/>
              </a:lnSpc>
              <a:spcBef>
                <a:spcPct val="0"/>
              </a:spcBef>
              <a:spcAft>
                <a:spcPct val="35000"/>
              </a:spcAft>
            </a:pPr>
            <a:r>
              <a:rPr lang="ru-RU" sz="2000" b="1" i="1" kern="1200" dirty="0" err="1">
                <a:latin typeface="Arial" panose="020B0604020202020204" pitchFamily="34" charset="0"/>
                <a:cs typeface="Arial" panose="020B0604020202020204" pitchFamily="34" charset="0"/>
              </a:rPr>
              <a:t>бошқа</a:t>
            </a:r>
            <a:r>
              <a:rPr lang="ru-RU" sz="2000" b="1" i="1" kern="1200" dirty="0">
                <a:latin typeface="Arial" panose="020B0604020202020204" pitchFamily="34" charset="0"/>
                <a:cs typeface="Arial" panose="020B0604020202020204" pitchFamily="34" charset="0"/>
              </a:rPr>
              <a:t> </a:t>
            </a:r>
            <a:r>
              <a:rPr lang="ru-RU" sz="2000" b="1" i="1" kern="1200" dirty="0" err="1">
                <a:latin typeface="Arial" panose="020B0604020202020204" pitchFamily="34" charset="0"/>
                <a:cs typeface="Arial" panose="020B0604020202020204" pitchFamily="34" charset="0"/>
              </a:rPr>
              <a:t>харажатларнинг</a:t>
            </a:r>
            <a:r>
              <a:rPr lang="ru-RU" sz="2000" b="1" i="1" kern="1200" dirty="0">
                <a:latin typeface="Arial" panose="020B0604020202020204" pitchFamily="34" charset="0"/>
                <a:cs typeface="Arial" panose="020B0604020202020204" pitchFamily="34" charset="0"/>
              </a:rPr>
              <a:t> </a:t>
            </a:r>
            <a:r>
              <a:rPr lang="ru-RU" sz="2000" b="1" i="1" kern="1200" dirty="0" err="1">
                <a:latin typeface="Arial" panose="020B0604020202020204" pitchFamily="34" charset="0"/>
                <a:cs typeface="Arial" panose="020B0604020202020204" pitchFamily="34" charset="0"/>
              </a:rPr>
              <a:t>ўрнини</a:t>
            </a:r>
            <a:r>
              <a:rPr lang="ru-RU" sz="2000" b="1" i="1" kern="1200" dirty="0">
                <a:latin typeface="Arial" panose="020B0604020202020204" pitchFamily="34" charset="0"/>
                <a:cs typeface="Arial" panose="020B0604020202020204" pitchFamily="34" charset="0"/>
              </a:rPr>
              <a:t> </a:t>
            </a:r>
            <a:r>
              <a:rPr lang="ru-RU" sz="2000" b="1" i="1" kern="1200" dirty="0" err="1" smtClean="0">
                <a:latin typeface="Arial" panose="020B0604020202020204" pitchFamily="34" charset="0"/>
                <a:cs typeface="Arial" panose="020B0604020202020204" pitchFamily="34" charset="0"/>
              </a:rPr>
              <a:t>қоплаш</a:t>
            </a:r>
            <a:r>
              <a:rPr lang="ru-RU" sz="2000" b="1" i="1" kern="1200" dirty="0" smtClean="0">
                <a:latin typeface="Arial" panose="020B0604020202020204" pitchFamily="34" charset="0"/>
                <a:cs typeface="Arial" panose="020B0604020202020204" pitchFamily="34" charset="0"/>
              </a:rPr>
              <a:t> </a:t>
            </a:r>
            <a:r>
              <a:rPr lang="ru-RU" sz="2000" b="1" i="1" kern="1200" dirty="0" err="1">
                <a:latin typeface="Arial" panose="020B0604020202020204" pitchFamily="34" charset="0"/>
                <a:cs typeface="Arial" panose="020B0604020202020204" pitchFamily="34" charset="0"/>
              </a:rPr>
              <a:t>мақсадида</a:t>
            </a:r>
            <a:r>
              <a:rPr lang="ru-RU" sz="2000" b="1" i="1" kern="1200" dirty="0">
                <a:latin typeface="Arial" panose="020B0604020202020204" pitchFamily="34" charset="0"/>
                <a:cs typeface="Arial" panose="020B0604020202020204" pitchFamily="34" charset="0"/>
              </a:rPr>
              <a:t> компенсация </a:t>
            </a:r>
            <a:r>
              <a:rPr lang="ru-RU" sz="2000" b="1" i="1" kern="1200" dirty="0" err="1">
                <a:latin typeface="Arial" panose="020B0604020202020204" pitchFamily="34" charset="0"/>
                <a:cs typeface="Arial" panose="020B0604020202020204" pitchFamily="34" charset="0"/>
              </a:rPr>
              <a:t>тўлаш</a:t>
            </a:r>
            <a:r>
              <a:rPr lang="ru-RU" sz="2000" b="1" i="1" kern="1200" dirty="0">
                <a:latin typeface="Arial" panose="020B0604020202020204" pitchFamily="34" charset="0"/>
                <a:cs typeface="Arial" panose="020B0604020202020204" pitchFamily="34" charset="0"/>
              </a:rPr>
              <a:t> </a:t>
            </a:r>
            <a:r>
              <a:rPr lang="ru-RU" sz="2000" b="1" i="1" kern="1200" dirty="0" err="1">
                <a:latin typeface="Arial" panose="020B0604020202020204" pitchFamily="34" charset="0"/>
                <a:cs typeface="Arial" panose="020B0604020202020204" pitchFamily="34" charset="0"/>
              </a:rPr>
              <a:t>тартиби</a:t>
            </a:r>
            <a:r>
              <a:rPr lang="ru-RU" sz="2000" b="1" i="1" kern="1200" dirty="0">
                <a:latin typeface="Arial" panose="020B0604020202020204" pitchFamily="34" charset="0"/>
                <a:cs typeface="Arial" panose="020B0604020202020204" pitchFamily="34" charset="0"/>
              </a:rPr>
              <a:t> </a:t>
            </a:r>
            <a:r>
              <a:rPr lang="ru-RU" sz="2000" b="1" i="1" kern="1200" dirty="0" err="1">
                <a:latin typeface="Arial" panose="020B0604020202020204" pitchFamily="34" charset="0"/>
                <a:cs typeface="Arial" panose="020B0604020202020204" pitchFamily="34" charset="0"/>
              </a:rPr>
              <a:t>белгиланди</a:t>
            </a:r>
            <a:r>
              <a:rPr lang="ru-RU" sz="2000" b="1" i="1" kern="1200" dirty="0">
                <a:latin typeface="Arial" panose="020B0604020202020204" pitchFamily="34" charset="0"/>
                <a:cs typeface="Arial" panose="020B0604020202020204" pitchFamily="34" charset="0"/>
              </a:rPr>
              <a:t>.</a:t>
            </a:r>
            <a:endParaRPr lang="ru-RU" sz="2000" b="1" kern="1200" dirty="0">
              <a:latin typeface="Arial" panose="020B0604020202020204" pitchFamily="34" charset="0"/>
              <a:cs typeface="Arial" panose="020B0604020202020204" pitchFamily="34" charset="0"/>
            </a:endParaRPr>
          </a:p>
        </p:txBody>
      </p:sp>
      <p:sp>
        <p:nvSpPr>
          <p:cNvPr id="16" name="Прямоугольник 15"/>
          <p:cNvSpPr/>
          <p:nvPr/>
        </p:nvSpPr>
        <p:spPr>
          <a:xfrm>
            <a:off x="4941116" y="1171651"/>
            <a:ext cx="6907542" cy="1487227"/>
          </a:xfrm>
          <a:prstGeom prst="rect">
            <a:avLst/>
          </a:prstGeom>
          <a:ln>
            <a:solidFill>
              <a:schemeClr val="bg1">
                <a:lumMod val="85000"/>
              </a:schemeClr>
            </a:solidFill>
          </a:ln>
        </p:spPr>
        <p:style>
          <a:lnRef idx="0">
            <a:schemeClr val="accent3">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07732" tIns="97572" rIns="107732" bIns="97572" numCol="1" spcCol="1270" anchor="ctr" anchorCtr="0">
            <a:noAutofit/>
          </a:bodyPr>
          <a:lstStyle/>
          <a:p>
            <a:pPr lvl="0" algn="ctr" defTabSz="711200" rtl="0">
              <a:lnSpc>
                <a:spcPct val="90000"/>
              </a:lnSpc>
              <a:spcBef>
                <a:spcPct val="0"/>
              </a:spcBef>
              <a:spcAft>
                <a:spcPct val="35000"/>
              </a:spcAft>
            </a:pPr>
            <a:r>
              <a:rPr lang="ru-RU" sz="2000" b="1" i="1" kern="1200" dirty="0" err="1">
                <a:solidFill>
                  <a:srgbClr val="245A8C"/>
                </a:solidFill>
                <a:latin typeface="Arial" panose="020B0604020202020204" pitchFamily="34" charset="0"/>
                <a:cs typeface="Arial" panose="020B0604020202020204" pitchFamily="34" charset="0"/>
              </a:rPr>
              <a:t>Сайлов</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комиссиясининг</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доимий</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иш</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жойига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эга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бўлмаган</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аъзоларига</a:t>
            </a:r>
            <a:r>
              <a:rPr lang="ru-RU" sz="2000" b="1" i="1" kern="1200" dirty="0">
                <a:solidFill>
                  <a:srgbClr val="245A8C"/>
                </a:solidFill>
                <a:latin typeface="Arial" panose="020B0604020202020204" pitchFamily="34" charset="0"/>
                <a:cs typeface="Arial" panose="020B0604020202020204" pitchFamily="34" charset="0"/>
              </a:rPr>
              <a:t>, шу </a:t>
            </a:r>
            <a:r>
              <a:rPr lang="ru-RU" sz="2000" b="1" i="1" kern="1200" dirty="0" err="1">
                <a:solidFill>
                  <a:srgbClr val="245A8C"/>
                </a:solidFill>
                <a:latin typeface="Arial" panose="020B0604020202020204" pitchFamily="34" charset="0"/>
                <a:cs typeface="Arial" panose="020B0604020202020204" pitchFamily="34" charset="0"/>
              </a:rPr>
              <a:t>жумладан</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пенсионерларга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меҳнатга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ҳақ</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тўлашнинг</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ягона</a:t>
            </a:r>
            <a:r>
              <a:rPr lang="ru-RU" sz="2000" b="1" i="1" kern="1200" dirty="0">
                <a:solidFill>
                  <a:srgbClr val="245A8C"/>
                </a:solidFill>
                <a:latin typeface="Arial" panose="020B0604020202020204" pitchFamily="34" charset="0"/>
                <a:cs typeface="Arial" panose="020B0604020202020204" pitchFamily="34" charset="0"/>
              </a:rPr>
              <a:t> тариф </a:t>
            </a:r>
            <a:r>
              <a:rPr lang="ru-RU" sz="2000" b="1" i="1" kern="1200" dirty="0" err="1">
                <a:solidFill>
                  <a:srgbClr val="245A8C"/>
                </a:solidFill>
                <a:latin typeface="Arial" panose="020B0604020202020204" pitchFamily="34" charset="0"/>
                <a:cs typeface="Arial" panose="020B0604020202020204" pitchFamily="34" charset="0"/>
              </a:rPr>
              <a:t>сеткасига</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мувофиқ</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иш</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a:solidFill>
                  <a:srgbClr val="245A8C"/>
                </a:solidFill>
                <a:latin typeface="Arial" panose="020B0604020202020204" pitchFamily="34" charset="0"/>
                <a:cs typeface="Arial" panose="020B0604020202020204" pitchFamily="34" charset="0"/>
              </a:rPr>
              <a:t>ҳақи</a:t>
            </a:r>
            <a:r>
              <a:rPr lang="ru-RU" sz="2000" b="1" i="1" kern="1200" dirty="0">
                <a:solidFill>
                  <a:srgbClr val="245A8C"/>
                </a:solidFill>
                <a:latin typeface="Arial" panose="020B0604020202020204" pitchFamily="34" charset="0"/>
                <a:cs typeface="Arial" panose="020B0604020202020204" pitchFamily="34" charset="0"/>
              </a:rPr>
              <a:t> </a:t>
            </a:r>
            <a:r>
              <a:rPr lang="ru-RU" sz="2000" b="1" i="1" kern="1200" dirty="0" err="1" smtClean="0">
                <a:solidFill>
                  <a:srgbClr val="245A8C"/>
                </a:solidFill>
                <a:latin typeface="Arial" panose="020B0604020202020204" pitchFamily="34" charset="0"/>
                <a:cs typeface="Arial" panose="020B0604020202020204" pitchFamily="34" charset="0"/>
              </a:rPr>
              <a:t>тўланади</a:t>
            </a:r>
            <a:r>
              <a:rPr lang="ru-RU" sz="2000" b="1" i="1" kern="1200" dirty="0" smtClean="0">
                <a:solidFill>
                  <a:srgbClr val="245A8C"/>
                </a:solidFill>
                <a:latin typeface="Arial" panose="020B0604020202020204" pitchFamily="34" charset="0"/>
                <a:cs typeface="Arial" panose="020B0604020202020204" pitchFamily="34" charset="0"/>
              </a:rPr>
              <a:t>.</a:t>
            </a:r>
            <a:endParaRPr lang="ru-RU" sz="2000" b="1" kern="1200" dirty="0">
              <a:solidFill>
                <a:srgbClr val="245A8C"/>
              </a:solidFill>
              <a:latin typeface="Arial" panose="020B0604020202020204" pitchFamily="34" charset="0"/>
              <a:cs typeface="Arial" panose="020B0604020202020204" pitchFamily="34" charset="0"/>
            </a:endParaRPr>
          </a:p>
        </p:txBody>
      </p:sp>
      <p:cxnSp>
        <p:nvCxnSpPr>
          <p:cNvPr id="18" name="Соединительная линия уступом 17"/>
          <p:cNvCxnSpPr>
            <a:stCxn id="4" idx="1"/>
            <a:endCxn id="11" idx="1"/>
          </p:cNvCxnSpPr>
          <p:nvPr/>
        </p:nvCxnSpPr>
        <p:spPr>
          <a:xfrm rot="10800000" flipH="1" flipV="1">
            <a:off x="550799" y="1916375"/>
            <a:ext cx="707859" cy="1338891"/>
          </a:xfrm>
          <a:prstGeom prst="bentConnector3">
            <a:avLst>
              <a:gd name="adj1" fmla="val -32295"/>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Соединительная линия уступом 19"/>
          <p:cNvCxnSpPr>
            <a:stCxn id="4" idx="1"/>
            <a:endCxn id="13" idx="1"/>
          </p:cNvCxnSpPr>
          <p:nvPr/>
        </p:nvCxnSpPr>
        <p:spPr>
          <a:xfrm rot="10800000" flipH="1" flipV="1">
            <a:off x="550799" y="1916375"/>
            <a:ext cx="707859" cy="2320445"/>
          </a:xfrm>
          <a:prstGeom prst="bentConnector3">
            <a:avLst>
              <a:gd name="adj1" fmla="val -32295"/>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Соединительная линия уступом 21"/>
          <p:cNvCxnSpPr>
            <a:stCxn id="4" idx="1"/>
            <a:endCxn id="15" idx="1"/>
          </p:cNvCxnSpPr>
          <p:nvPr/>
        </p:nvCxnSpPr>
        <p:spPr>
          <a:xfrm rot="10800000" flipH="1" flipV="1">
            <a:off x="550800" y="1916375"/>
            <a:ext cx="707858" cy="3750387"/>
          </a:xfrm>
          <a:prstGeom prst="bentConnector3">
            <a:avLst>
              <a:gd name="adj1" fmla="val -32295"/>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12290" name="Picture 2" descr="Семинар-тренинглар уюшқоқлик билан ўтказилади / ADOLAT ижтимоий-сиесий  газетас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9488" y="2940298"/>
            <a:ext cx="4670365" cy="321639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2901499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extLst>
              <p:ext uri="{D42A27DB-BD31-4B8C-83A1-F6EECF244321}">
                <p14:modId xmlns:p14="http://schemas.microsoft.com/office/powerpoint/2010/main" val="399599053"/>
              </p:ext>
            </p:extLst>
          </p:nvPr>
        </p:nvGraphicFramePr>
        <p:xfrm>
          <a:off x="914401" y="1429789"/>
          <a:ext cx="10748356" cy="48130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6" name="Заголовок 1"/>
          <p:cNvSpPr>
            <a:spLocks noGrp="1"/>
          </p:cNvSpPr>
          <p:nvPr>
            <p:ph type="title"/>
          </p:nvPr>
        </p:nvSpPr>
        <p:spPr>
          <a:xfrm>
            <a:off x="226502" y="-13106"/>
            <a:ext cx="11744587" cy="790869"/>
          </a:xfrm>
          <a:noFill/>
          <a:ln>
            <a:noFill/>
          </a:ln>
        </p:spPr>
        <p:style>
          <a:lnRef idx="1">
            <a:schemeClr val="accent1"/>
          </a:lnRef>
          <a:fillRef idx="3">
            <a:schemeClr val="accent1"/>
          </a:fillRef>
          <a:effectRef idx="2">
            <a:schemeClr val="accent1"/>
          </a:effectRef>
          <a:fontRef idx="minor">
            <a:schemeClr val="lt1"/>
          </a:fontRef>
        </p:style>
        <p:txBody>
          <a:bodyPr>
            <a:noAutofit/>
          </a:bodyPr>
          <a:lstStyle/>
          <a:p>
            <a:pPr algn="ctr"/>
            <a:r>
              <a:rPr lang="uz-Cyrl-UZ" sz="2700" b="1" dirty="0" smtClean="0">
                <a:latin typeface="Arial" panose="020B0604020202020204" pitchFamily="34" charset="0"/>
                <a:cs typeface="Arial" panose="020B0604020202020204" pitchFamily="34" charset="0"/>
              </a:rPr>
              <a:t>САЙЛОВ КОДЕКСИГА КИРИТИЛГАН </a:t>
            </a:r>
            <a:r>
              <a:rPr lang="uz-Cyrl-UZ" sz="2700" b="1" dirty="0" smtClean="0">
                <a:latin typeface="Arial" panose="020B0604020202020204" pitchFamily="34" charset="0"/>
                <a:cs typeface="Arial" panose="020B0604020202020204" pitchFamily="34" charset="0"/>
              </a:rPr>
              <a:t>ЯНГИЛИКЛАР </a:t>
            </a:r>
            <a:r>
              <a:rPr lang="uz-Cyrl-UZ" sz="2700" dirty="0" smtClean="0">
                <a:latin typeface="Arial" panose="020B0604020202020204" pitchFamily="34" charset="0"/>
                <a:cs typeface="Arial" panose="020B0604020202020204" pitchFamily="34" charset="0"/>
              </a:rPr>
              <a:t>(</a:t>
            </a:r>
            <a:r>
              <a:rPr lang="uz-Cyrl-UZ" sz="2700" dirty="0">
                <a:latin typeface="Arial" panose="020B0604020202020204" pitchFamily="34" charset="0"/>
              </a:rPr>
              <a:t>2021 йил 31 май</a:t>
            </a:r>
            <a:r>
              <a:rPr lang="uz-Cyrl-UZ" sz="2700" dirty="0" smtClean="0">
                <a:latin typeface="Arial" panose="020B0604020202020204" pitchFamily="34" charset="0"/>
                <a:cs typeface="Arial" panose="020B0604020202020204" pitchFamily="34" charset="0"/>
              </a:rPr>
              <a:t>)</a:t>
            </a:r>
            <a:endParaRPr lang="ru-RU" sz="27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39827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extLst>
              <p:ext uri="{D42A27DB-BD31-4B8C-83A1-F6EECF244321}">
                <p14:modId xmlns:p14="http://schemas.microsoft.com/office/powerpoint/2010/main" val="4109385658"/>
              </p:ext>
            </p:extLst>
          </p:nvPr>
        </p:nvGraphicFramePr>
        <p:xfrm>
          <a:off x="-573578" y="1363288"/>
          <a:ext cx="12901353" cy="512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7" name="Заголовок 1"/>
          <p:cNvSpPr>
            <a:spLocks noGrp="1"/>
          </p:cNvSpPr>
          <p:nvPr>
            <p:ph type="title"/>
          </p:nvPr>
        </p:nvSpPr>
        <p:spPr>
          <a:xfrm>
            <a:off x="226502" y="-13106"/>
            <a:ext cx="11744587" cy="790869"/>
          </a:xfrm>
          <a:noFill/>
          <a:ln>
            <a:noFill/>
          </a:ln>
        </p:spPr>
        <p:style>
          <a:lnRef idx="1">
            <a:schemeClr val="accent1"/>
          </a:lnRef>
          <a:fillRef idx="3">
            <a:schemeClr val="accent1"/>
          </a:fillRef>
          <a:effectRef idx="2">
            <a:schemeClr val="accent1"/>
          </a:effectRef>
          <a:fontRef idx="minor">
            <a:schemeClr val="lt1"/>
          </a:fontRef>
        </p:style>
        <p:txBody>
          <a:bodyPr>
            <a:normAutofit/>
          </a:bodyPr>
          <a:lstStyle/>
          <a:p>
            <a:pPr algn="ctr"/>
            <a:r>
              <a:rPr lang="uz-Cyrl-UZ" sz="2700" b="1" dirty="0" smtClean="0">
                <a:latin typeface="Arial" panose="020B0604020202020204" pitchFamily="34" charset="0"/>
                <a:cs typeface="Arial" panose="020B0604020202020204" pitchFamily="34" charset="0"/>
              </a:rPr>
              <a:t>САЙЛОВ КОДЕКСИГА КИРИТИЛГАН </a:t>
            </a:r>
            <a:r>
              <a:rPr lang="uz-Cyrl-UZ" sz="2700" b="1" dirty="0" smtClean="0">
                <a:latin typeface="Arial" panose="020B0604020202020204" pitchFamily="34" charset="0"/>
                <a:cs typeface="Arial" panose="020B0604020202020204" pitchFamily="34" charset="0"/>
              </a:rPr>
              <a:t>ЯНГИЛИКЛАР </a:t>
            </a:r>
            <a:r>
              <a:rPr lang="uz-Cyrl-UZ" sz="2700" dirty="0" smtClean="0">
                <a:latin typeface="Arial" panose="020B0604020202020204" pitchFamily="34" charset="0"/>
                <a:cs typeface="Arial" panose="020B0604020202020204" pitchFamily="34" charset="0"/>
              </a:rPr>
              <a:t>(</a:t>
            </a:r>
            <a:r>
              <a:rPr lang="uz-Cyrl-UZ" sz="2700" dirty="0">
                <a:latin typeface="Arial" panose="020B0604020202020204" pitchFamily="34" charset="0"/>
              </a:rPr>
              <a:t>2021 йил 31 май</a:t>
            </a:r>
            <a:r>
              <a:rPr lang="uz-Cyrl-UZ" sz="2700" dirty="0" smtClean="0">
                <a:latin typeface="Arial" panose="020B0604020202020204" pitchFamily="34" charset="0"/>
                <a:cs typeface="Arial" panose="020B0604020202020204" pitchFamily="34" charset="0"/>
              </a:rPr>
              <a:t>)</a:t>
            </a:r>
            <a:endParaRPr lang="ru-RU" sz="27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99132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stretch>
            <a:fillRect/>
          </a:stretch>
        </p:blipFill>
        <p:spPr>
          <a:xfrm rot="10800000">
            <a:off x="2733361" y="2324"/>
            <a:ext cx="9458639" cy="5529228"/>
          </a:xfrm>
          <a:prstGeom prst="rect">
            <a:avLst/>
          </a:prstGeom>
        </p:spPr>
      </p:pic>
      <p:pic>
        <p:nvPicPr>
          <p:cNvPr id="11" name="Рисунок 10"/>
          <p:cNvPicPr>
            <a:picLocks noChangeAspect="1"/>
          </p:cNvPicPr>
          <p:nvPr/>
        </p:nvPicPr>
        <p:blipFill>
          <a:blip r:embed="rId2"/>
          <a:stretch>
            <a:fillRect/>
          </a:stretch>
        </p:blipFill>
        <p:spPr>
          <a:xfrm>
            <a:off x="1004148" y="1328772"/>
            <a:ext cx="9763756" cy="5529228"/>
          </a:xfrm>
          <a:prstGeom prst="rect">
            <a:avLst/>
          </a:prstGeom>
        </p:spPr>
      </p:pic>
      <p:sp>
        <p:nvSpPr>
          <p:cNvPr id="3" name="Текст 2"/>
          <p:cNvSpPr>
            <a:spLocks noGrp="1"/>
          </p:cNvSpPr>
          <p:nvPr>
            <p:ph type="body" idx="1"/>
          </p:nvPr>
        </p:nvSpPr>
        <p:spPr>
          <a:xfrm>
            <a:off x="3170465" y="2774042"/>
            <a:ext cx="6705600" cy="1219200"/>
          </a:xfrm>
        </p:spPr>
        <p:txBody>
          <a:bodyPr>
            <a:noAutofit/>
          </a:bodyPr>
          <a:lstStyle/>
          <a:p>
            <a:pPr algn="ctr"/>
            <a:r>
              <a:rPr lang="uz-Cyrl-UZ" sz="3600" b="1" dirty="0">
                <a:solidFill>
                  <a:srgbClr val="245A8C"/>
                </a:solidFill>
                <a:latin typeface="Arial" panose="020B0604020202020204" pitchFamily="34" charset="0"/>
                <a:cs typeface="Arial" panose="020B0604020202020204" pitchFamily="34" charset="0"/>
              </a:rPr>
              <a:t>ЭЪТИБОРИНГИЗ УЧУН РАҲМАТ!</a:t>
            </a:r>
            <a:endParaRPr lang="ru-RU" sz="3600" b="1" dirty="0">
              <a:solidFill>
                <a:srgbClr val="245A8C"/>
              </a:solidFill>
              <a:latin typeface="Arial" panose="020B0604020202020204" pitchFamily="34" charset="0"/>
              <a:cs typeface="Arial" panose="020B0604020202020204" pitchFamily="34" charset="0"/>
            </a:endParaRPr>
          </a:p>
        </p:txBody>
      </p:sp>
      <p:grpSp>
        <p:nvGrpSpPr>
          <p:cNvPr id="13" name="Group 2"/>
          <p:cNvGrpSpPr/>
          <p:nvPr/>
        </p:nvGrpSpPr>
        <p:grpSpPr>
          <a:xfrm>
            <a:off x="0" y="4997873"/>
            <a:ext cx="889000" cy="1860127"/>
            <a:chOff x="0" y="0"/>
            <a:chExt cx="2653030" cy="2654300"/>
          </a:xfrm>
        </p:grpSpPr>
        <p:sp>
          <p:nvSpPr>
            <p:cNvPr id="14" name="Freeform 3"/>
            <p:cNvSpPr/>
            <p:nvPr/>
          </p:nvSpPr>
          <p:spPr>
            <a:xfrm>
              <a:off x="0" y="0"/>
              <a:ext cx="2653030" cy="2654300"/>
            </a:xfrm>
            <a:custGeom>
              <a:avLst/>
              <a:gdLst/>
              <a:ahLst/>
              <a:cxnLst/>
              <a:rect l="l" t="t" r="r" b="b"/>
              <a:pathLst>
                <a:path w="2653030" h="2654300">
                  <a:moveTo>
                    <a:pt x="0" y="1535430"/>
                  </a:moveTo>
                  <a:lnTo>
                    <a:pt x="0" y="1463040"/>
                  </a:lnTo>
                  <a:lnTo>
                    <a:pt x="1463040" y="0"/>
                  </a:lnTo>
                  <a:lnTo>
                    <a:pt x="1535430" y="0"/>
                  </a:lnTo>
                  <a:lnTo>
                    <a:pt x="0" y="1535430"/>
                  </a:lnTo>
                  <a:close/>
                  <a:moveTo>
                    <a:pt x="1681480" y="0"/>
                  </a:moveTo>
                  <a:lnTo>
                    <a:pt x="1609090" y="0"/>
                  </a:lnTo>
                  <a:lnTo>
                    <a:pt x="0" y="1607820"/>
                  </a:lnTo>
                  <a:lnTo>
                    <a:pt x="0" y="1680210"/>
                  </a:lnTo>
                  <a:lnTo>
                    <a:pt x="1681480" y="0"/>
                  </a:lnTo>
                  <a:close/>
                  <a:moveTo>
                    <a:pt x="1390650" y="0"/>
                  </a:moveTo>
                  <a:lnTo>
                    <a:pt x="1318260" y="0"/>
                  </a:lnTo>
                  <a:lnTo>
                    <a:pt x="0" y="1318260"/>
                  </a:lnTo>
                  <a:lnTo>
                    <a:pt x="0" y="1390650"/>
                  </a:lnTo>
                  <a:lnTo>
                    <a:pt x="1390650" y="0"/>
                  </a:lnTo>
                  <a:close/>
                  <a:moveTo>
                    <a:pt x="1245870" y="0"/>
                  </a:moveTo>
                  <a:lnTo>
                    <a:pt x="1173480" y="0"/>
                  </a:lnTo>
                  <a:lnTo>
                    <a:pt x="0" y="1173480"/>
                  </a:lnTo>
                  <a:lnTo>
                    <a:pt x="0" y="1245870"/>
                  </a:lnTo>
                  <a:lnTo>
                    <a:pt x="1245870" y="0"/>
                  </a:lnTo>
                  <a:close/>
                  <a:moveTo>
                    <a:pt x="1826260" y="0"/>
                  </a:moveTo>
                  <a:lnTo>
                    <a:pt x="1753870" y="0"/>
                  </a:lnTo>
                  <a:lnTo>
                    <a:pt x="0" y="1753870"/>
                  </a:lnTo>
                  <a:lnTo>
                    <a:pt x="0" y="1826260"/>
                  </a:lnTo>
                  <a:lnTo>
                    <a:pt x="1826260" y="0"/>
                  </a:lnTo>
                  <a:close/>
                  <a:moveTo>
                    <a:pt x="2260600" y="0"/>
                  </a:moveTo>
                  <a:lnTo>
                    <a:pt x="2188210" y="0"/>
                  </a:lnTo>
                  <a:lnTo>
                    <a:pt x="0" y="2188210"/>
                  </a:lnTo>
                  <a:lnTo>
                    <a:pt x="0" y="2260600"/>
                  </a:lnTo>
                  <a:lnTo>
                    <a:pt x="2260600" y="0"/>
                  </a:lnTo>
                  <a:close/>
                  <a:moveTo>
                    <a:pt x="2551430" y="0"/>
                  </a:moveTo>
                  <a:lnTo>
                    <a:pt x="2479040" y="0"/>
                  </a:lnTo>
                  <a:lnTo>
                    <a:pt x="0" y="2479040"/>
                  </a:lnTo>
                  <a:lnTo>
                    <a:pt x="0" y="2551430"/>
                  </a:lnTo>
                  <a:lnTo>
                    <a:pt x="2551430" y="0"/>
                  </a:lnTo>
                  <a:close/>
                  <a:moveTo>
                    <a:pt x="2405380" y="0"/>
                  </a:moveTo>
                  <a:lnTo>
                    <a:pt x="2332990" y="0"/>
                  </a:lnTo>
                  <a:lnTo>
                    <a:pt x="0" y="2332990"/>
                  </a:lnTo>
                  <a:lnTo>
                    <a:pt x="0" y="2405380"/>
                  </a:lnTo>
                  <a:lnTo>
                    <a:pt x="2405380" y="0"/>
                  </a:lnTo>
                  <a:close/>
                  <a:moveTo>
                    <a:pt x="2115820" y="0"/>
                  </a:moveTo>
                  <a:lnTo>
                    <a:pt x="2043430" y="0"/>
                  </a:lnTo>
                  <a:lnTo>
                    <a:pt x="0" y="2043430"/>
                  </a:lnTo>
                  <a:lnTo>
                    <a:pt x="0" y="2115820"/>
                  </a:lnTo>
                  <a:lnTo>
                    <a:pt x="2115820" y="0"/>
                  </a:lnTo>
                  <a:close/>
                  <a:moveTo>
                    <a:pt x="375920" y="0"/>
                  </a:moveTo>
                  <a:lnTo>
                    <a:pt x="303530" y="0"/>
                  </a:lnTo>
                  <a:lnTo>
                    <a:pt x="0" y="303530"/>
                  </a:lnTo>
                  <a:lnTo>
                    <a:pt x="0" y="375920"/>
                  </a:lnTo>
                  <a:lnTo>
                    <a:pt x="375920" y="0"/>
                  </a:lnTo>
                  <a:close/>
                  <a:moveTo>
                    <a:pt x="1101090" y="0"/>
                  </a:moveTo>
                  <a:lnTo>
                    <a:pt x="1028700" y="0"/>
                  </a:lnTo>
                  <a:lnTo>
                    <a:pt x="0" y="1028700"/>
                  </a:lnTo>
                  <a:lnTo>
                    <a:pt x="0" y="1101090"/>
                  </a:lnTo>
                  <a:lnTo>
                    <a:pt x="1101090" y="0"/>
                  </a:lnTo>
                  <a:close/>
                  <a:moveTo>
                    <a:pt x="2653030" y="0"/>
                  </a:moveTo>
                  <a:lnTo>
                    <a:pt x="2623820" y="0"/>
                  </a:lnTo>
                  <a:lnTo>
                    <a:pt x="0" y="2623820"/>
                  </a:lnTo>
                  <a:lnTo>
                    <a:pt x="0" y="2653030"/>
                  </a:lnTo>
                  <a:lnTo>
                    <a:pt x="43180" y="2653030"/>
                  </a:lnTo>
                  <a:lnTo>
                    <a:pt x="2653030" y="43180"/>
                  </a:lnTo>
                  <a:lnTo>
                    <a:pt x="2653030" y="0"/>
                  </a:lnTo>
                  <a:close/>
                  <a:moveTo>
                    <a:pt x="520700" y="0"/>
                  </a:moveTo>
                  <a:lnTo>
                    <a:pt x="448310" y="0"/>
                  </a:lnTo>
                  <a:lnTo>
                    <a:pt x="0" y="448310"/>
                  </a:lnTo>
                  <a:lnTo>
                    <a:pt x="0" y="520700"/>
                  </a:lnTo>
                  <a:lnTo>
                    <a:pt x="520700" y="0"/>
                  </a:lnTo>
                  <a:close/>
                  <a:moveTo>
                    <a:pt x="85090" y="0"/>
                  </a:moveTo>
                  <a:lnTo>
                    <a:pt x="12700" y="0"/>
                  </a:lnTo>
                  <a:lnTo>
                    <a:pt x="0" y="12700"/>
                  </a:lnTo>
                  <a:lnTo>
                    <a:pt x="0" y="85090"/>
                  </a:lnTo>
                  <a:lnTo>
                    <a:pt x="85090" y="0"/>
                  </a:lnTo>
                  <a:close/>
                  <a:moveTo>
                    <a:pt x="231140" y="0"/>
                  </a:moveTo>
                  <a:lnTo>
                    <a:pt x="158750" y="0"/>
                  </a:lnTo>
                  <a:lnTo>
                    <a:pt x="0" y="157480"/>
                  </a:lnTo>
                  <a:lnTo>
                    <a:pt x="0" y="229870"/>
                  </a:lnTo>
                  <a:lnTo>
                    <a:pt x="231140" y="0"/>
                  </a:lnTo>
                  <a:close/>
                  <a:moveTo>
                    <a:pt x="0" y="956310"/>
                  </a:moveTo>
                  <a:lnTo>
                    <a:pt x="956310" y="0"/>
                  </a:lnTo>
                  <a:lnTo>
                    <a:pt x="883920" y="0"/>
                  </a:lnTo>
                  <a:lnTo>
                    <a:pt x="0" y="882650"/>
                  </a:lnTo>
                  <a:lnTo>
                    <a:pt x="0" y="956310"/>
                  </a:lnTo>
                  <a:close/>
                  <a:moveTo>
                    <a:pt x="665480" y="0"/>
                  </a:moveTo>
                  <a:lnTo>
                    <a:pt x="593090" y="0"/>
                  </a:lnTo>
                  <a:lnTo>
                    <a:pt x="0" y="593090"/>
                  </a:lnTo>
                  <a:lnTo>
                    <a:pt x="0" y="665480"/>
                  </a:lnTo>
                  <a:lnTo>
                    <a:pt x="665480" y="0"/>
                  </a:lnTo>
                  <a:close/>
                  <a:moveTo>
                    <a:pt x="810260" y="0"/>
                  </a:moveTo>
                  <a:lnTo>
                    <a:pt x="737870" y="0"/>
                  </a:lnTo>
                  <a:lnTo>
                    <a:pt x="0" y="737870"/>
                  </a:lnTo>
                  <a:lnTo>
                    <a:pt x="0" y="810260"/>
                  </a:lnTo>
                  <a:lnTo>
                    <a:pt x="810260" y="0"/>
                  </a:lnTo>
                  <a:close/>
                  <a:moveTo>
                    <a:pt x="1971040" y="0"/>
                  </a:moveTo>
                  <a:lnTo>
                    <a:pt x="1898650" y="0"/>
                  </a:lnTo>
                  <a:lnTo>
                    <a:pt x="0" y="1898650"/>
                  </a:lnTo>
                  <a:lnTo>
                    <a:pt x="0" y="1971040"/>
                  </a:lnTo>
                  <a:lnTo>
                    <a:pt x="1971040" y="0"/>
                  </a:lnTo>
                  <a:close/>
                  <a:moveTo>
                    <a:pt x="2653030" y="1783080"/>
                  </a:moveTo>
                  <a:lnTo>
                    <a:pt x="2653030" y="1710690"/>
                  </a:lnTo>
                  <a:lnTo>
                    <a:pt x="1710690" y="2653030"/>
                  </a:lnTo>
                  <a:lnTo>
                    <a:pt x="1783080" y="2653030"/>
                  </a:lnTo>
                  <a:lnTo>
                    <a:pt x="2653030" y="1783080"/>
                  </a:lnTo>
                  <a:close/>
                  <a:moveTo>
                    <a:pt x="2653030" y="1927860"/>
                  </a:moveTo>
                  <a:lnTo>
                    <a:pt x="2653030" y="1855470"/>
                  </a:lnTo>
                  <a:lnTo>
                    <a:pt x="1855470" y="2653030"/>
                  </a:lnTo>
                  <a:lnTo>
                    <a:pt x="1927860" y="2653030"/>
                  </a:lnTo>
                  <a:lnTo>
                    <a:pt x="2653030" y="1927860"/>
                  </a:lnTo>
                  <a:close/>
                  <a:moveTo>
                    <a:pt x="2653030" y="2072640"/>
                  </a:moveTo>
                  <a:lnTo>
                    <a:pt x="2653030" y="2000250"/>
                  </a:lnTo>
                  <a:lnTo>
                    <a:pt x="2000250" y="2653030"/>
                  </a:lnTo>
                  <a:lnTo>
                    <a:pt x="2072640" y="2653030"/>
                  </a:lnTo>
                  <a:lnTo>
                    <a:pt x="2653030" y="2072640"/>
                  </a:lnTo>
                  <a:close/>
                  <a:moveTo>
                    <a:pt x="2653030" y="1638300"/>
                  </a:moveTo>
                  <a:lnTo>
                    <a:pt x="2653030" y="1565910"/>
                  </a:lnTo>
                  <a:lnTo>
                    <a:pt x="1564640" y="2654300"/>
                  </a:lnTo>
                  <a:lnTo>
                    <a:pt x="1637030" y="2654300"/>
                  </a:lnTo>
                  <a:lnTo>
                    <a:pt x="2653030" y="1638300"/>
                  </a:lnTo>
                  <a:close/>
                  <a:moveTo>
                    <a:pt x="2217420" y="2653030"/>
                  </a:moveTo>
                  <a:lnTo>
                    <a:pt x="2653030" y="2217420"/>
                  </a:lnTo>
                  <a:lnTo>
                    <a:pt x="2653030" y="2145030"/>
                  </a:lnTo>
                  <a:lnTo>
                    <a:pt x="2145030" y="2653030"/>
                  </a:lnTo>
                  <a:lnTo>
                    <a:pt x="2217420" y="2653030"/>
                  </a:lnTo>
                  <a:close/>
                  <a:moveTo>
                    <a:pt x="2653030" y="2580640"/>
                  </a:moveTo>
                  <a:lnTo>
                    <a:pt x="2580640" y="2653030"/>
                  </a:lnTo>
                  <a:lnTo>
                    <a:pt x="2653030" y="2653030"/>
                  </a:lnTo>
                  <a:lnTo>
                    <a:pt x="2653030" y="2580640"/>
                  </a:lnTo>
                  <a:close/>
                  <a:moveTo>
                    <a:pt x="2653030" y="2508250"/>
                  </a:moveTo>
                  <a:lnTo>
                    <a:pt x="2653030" y="2435860"/>
                  </a:lnTo>
                  <a:lnTo>
                    <a:pt x="2435860" y="2653030"/>
                  </a:lnTo>
                  <a:lnTo>
                    <a:pt x="2508250" y="2653030"/>
                  </a:lnTo>
                  <a:lnTo>
                    <a:pt x="2653030" y="2508250"/>
                  </a:lnTo>
                  <a:close/>
                  <a:moveTo>
                    <a:pt x="2653030" y="2363470"/>
                  </a:moveTo>
                  <a:lnTo>
                    <a:pt x="2653030" y="2291080"/>
                  </a:lnTo>
                  <a:lnTo>
                    <a:pt x="2291080" y="2653030"/>
                  </a:lnTo>
                  <a:lnTo>
                    <a:pt x="2363470" y="2653030"/>
                  </a:lnTo>
                  <a:lnTo>
                    <a:pt x="2653030" y="2363470"/>
                  </a:lnTo>
                  <a:close/>
                  <a:moveTo>
                    <a:pt x="2653030" y="1492250"/>
                  </a:moveTo>
                  <a:lnTo>
                    <a:pt x="2653030" y="1419860"/>
                  </a:lnTo>
                  <a:lnTo>
                    <a:pt x="1419860" y="2653030"/>
                  </a:lnTo>
                  <a:lnTo>
                    <a:pt x="1492250" y="2653030"/>
                  </a:lnTo>
                  <a:lnTo>
                    <a:pt x="2653030" y="1492250"/>
                  </a:lnTo>
                  <a:close/>
                  <a:moveTo>
                    <a:pt x="2653030" y="187960"/>
                  </a:moveTo>
                  <a:lnTo>
                    <a:pt x="2653030" y="115570"/>
                  </a:lnTo>
                  <a:lnTo>
                    <a:pt x="115570" y="2653030"/>
                  </a:lnTo>
                  <a:lnTo>
                    <a:pt x="187960" y="2653030"/>
                  </a:lnTo>
                  <a:lnTo>
                    <a:pt x="2653030" y="187960"/>
                  </a:lnTo>
                  <a:close/>
                  <a:moveTo>
                    <a:pt x="2653030" y="622300"/>
                  </a:moveTo>
                  <a:lnTo>
                    <a:pt x="2653030" y="549910"/>
                  </a:lnTo>
                  <a:lnTo>
                    <a:pt x="549910" y="2653030"/>
                  </a:lnTo>
                  <a:lnTo>
                    <a:pt x="622300" y="2653030"/>
                  </a:lnTo>
                  <a:lnTo>
                    <a:pt x="2653030" y="622300"/>
                  </a:lnTo>
                  <a:close/>
                  <a:moveTo>
                    <a:pt x="2653030" y="477520"/>
                  </a:moveTo>
                  <a:lnTo>
                    <a:pt x="2653030" y="405130"/>
                  </a:lnTo>
                  <a:lnTo>
                    <a:pt x="405130" y="2653030"/>
                  </a:lnTo>
                  <a:lnTo>
                    <a:pt x="477520" y="2653030"/>
                  </a:lnTo>
                  <a:lnTo>
                    <a:pt x="2653030" y="477520"/>
                  </a:lnTo>
                  <a:close/>
                  <a:moveTo>
                    <a:pt x="2653030" y="1347470"/>
                  </a:moveTo>
                  <a:lnTo>
                    <a:pt x="2653030" y="1275080"/>
                  </a:lnTo>
                  <a:lnTo>
                    <a:pt x="1275080" y="2653030"/>
                  </a:lnTo>
                  <a:lnTo>
                    <a:pt x="1347470" y="2653030"/>
                  </a:lnTo>
                  <a:lnTo>
                    <a:pt x="2653030" y="1347470"/>
                  </a:lnTo>
                  <a:close/>
                  <a:moveTo>
                    <a:pt x="2653030" y="767080"/>
                  </a:moveTo>
                  <a:lnTo>
                    <a:pt x="2653030" y="694690"/>
                  </a:lnTo>
                  <a:lnTo>
                    <a:pt x="694690" y="2653030"/>
                  </a:lnTo>
                  <a:lnTo>
                    <a:pt x="767080" y="2653030"/>
                  </a:lnTo>
                  <a:lnTo>
                    <a:pt x="2653030" y="767080"/>
                  </a:lnTo>
                  <a:close/>
                  <a:moveTo>
                    <a:pt x="2653030" y="332740"/>
                  </a:moveTo>
                  <a:lnTo>
                    <a:pt x="2653030" y="260350"/>
                  </a:lnTo>
                  <a:lnTo>
                    <a:pt x="260350" y="2653030"/>
                  </a:lnTo>
                  <a:lnTo>
                    <a:pt x="332740" y="2653030"/>
                  </a:lnTo>
                  <a:lnTo>
                    <a:pt x="2653030" y="332740"/>
                  </a:lnTo>
                  <a:close/>
                  <a:moveTo>
                    <a:pt x="2653030" y="1202690"/>
                  </a:moveTo>
                  <a:lnTo>
                    <a:pt x="2653030" y="1130300"/>
                  </a:lnTo>
                  <a:lnTo>
                    <a:pt x="1130300" y="2653030"/>
                  </a:lnTo>
                  <a:lnTo>
                    <a:pt x="1202690" y="2653030"/>
                  </a:lnTo>
                  <a:lnTo>
                    <a:pt x="2653030" y="1202690"/>
                  </a:lnTo>
                  <a:close/>
                  <a:moveTo>
                    <a:pt x="2653030" y="913130"/>
                  </a:moveTo>
                  <a:lnTo>
                    <a:pt x="2653030" y="840740"/>
                  </a:lnTo>
                  <a:lnTo>
                    <a:pt x="840740" y="2653030"/>
                  </a:lnTo>
                  <a:lnTo>
                    <a:pt x="913130" y="2653030"/>
                  </a:lnTo>
                  <a:lnTo>
                    <a:pt x="2653030" y="913130"/>
                  </a:lnTo>
                  <a:close/>
                  <a:moveTo>
                    <a:pt x="2653030" y="1057910"/>
                  </a:moveTo>
                  <a:lnTo>
                    <a:pt x="2653030" y="985520"/>
                  </a:lnTo>
                  <a:lnTo>
                    <a:pt x="985520" y="2653030"/>
                  </a:lnTo>
                  <a:lnTo>
                    <a:pt x="1057910" y="2653030"/>
                  </a:lnTo>
                  <a:lnTo>
                    <a:pt x="2653030" y="1057910"/>
                  </a:lnTo>
                  <a:close/>
                </a:path>
              </a:pathLst>
            </a:custGeom>
            <a:solidFill>
              <a:srgbClr val="004A94"/>
            </a:solidFill>
          </p:spPr>
          <p:txBody>
            <a:bodyPr/>
            <a:lstStyle/>
            <a:p>
              <a:endParaRPr lang="ru-RU" sz="1200">
                <a:latin typeface="Arial" panose="020B0604020202020204" pitchFamily="34" charset="0"/>
                <a:cs typeface="Arial" panose="020B0604020202020204" pitchFamily="34" charset="0"/>
              </a:endParaRPr>
            </a:p>
          </p:txBody>
        </p:sp>
      </p:grpSp>
      <p:sp>
        <p:nvSpPr>
          <p:cNvPr id="16" name="AutoShape 13"/>
          <p:cNvSpPr/>
          <p:nvPr/>
        </p:nvSpPr>
        <p:spPr>
          <a:xfrm rot="16200000" flipV="1">
            <a:off x="58784" y="5912637"/>
            <a:ext cx="1860127" cy="30600"/>
          </a:xfrm>
          <a:prstGeom prst="rect">
            <a:avLst/>
          </a:prstGeom>
          <a:solidFill>
            <a:schemeClr val="accent1">
              <a:lumMod val="75000"/>
            </a:schemeClr>
          </a:solidFill>
          <a:ln>
            <a:solidFill>
              <a:schemeClr val="accent1"/>
            </a:solidFill>
          </a:ln>
        </p:spPr>
        <p:txBody>
          <a:bodyPr/>
          <a:lstStyle/>
          <a:p>
            <a:endParaRPr lang="ru-RU" sz="1200">
              <a:latin typeface="Arial" panose="020B0604020202020204" pitchFamily="34" charset="0"/>
              <a:cs typeface="Arial" panose="020B0604020202020204" pitchFamily="34" charset="0"/>
            </a:endParaRPr>
          </a:p>
        </p:txBody>
      </p:sp>
      <p:sp>
        <p:nvSpPr>
          <p:cNvPr id="12" name="AutoShape 4"/>
          <p:cNvSpPr/>
          <p:nvPr/>
        </p:nvSpPr>
        <p:spPr>
          <a:xfrm>
            <a:off x="0" y="1"/>
            <a:ext cx="889000" cy="4902200"/>
          </a:xfrm>
          <a:prstGeom prst="rect">
            <a:avLst/>
          </a:prstGeom>
          <a:solidFill>
            <a:srgbClr val="245A8C"/>
          </a:solidFill>
        </p:spPr>
        <p:txBody>
          <a:bodyPr/>
          <a:lstStyle/>
          <a:p>
            <a:endParaRPr lang="ru-RU" sz="1200">
              <a:latin typeface="Arial" panose="020B0604020202020204" pitchFamily="34" charset="0"/>
              <a:cs typeface="Arial" panose="020B0604020202020204" pitchFamily="34" charset="0"/>
            </a:endParaRPr>
          </a:p>
        </p:txBody>
      </p:sp>
      <p:sp>
        <p:nvSpPr>
          <p:cNvPr id="17" name="AutoShape 13"/>
          <p:cNvSpPr/>
          <p:nvPr/>
        </p:nvSpPr>
        <p:spPr>
          <a:xfrm rot="16200000">
            <a:off x="-1462253" y="2435801"/>
            <a:ext cx="4902201" cy="30600"/>
          </a:xfrm>
          <a:prstGeom prst="rect">
            <a:avLst/>
          </a:prstGeom>
          <a:solidFill>
            <a:schemeClr val="accent1">
              <a:lumMod val="75000"/>
            </a:schemeClr>
          </a:solidFill>
          <a:ln>
            <a:solidFill>
              <a:schemeClr val="accent1"/>
            </a:solidFill>
          </a:ln>
        </p:spPr>
        <p:txBody>
          <a:bodyPr/>
          <a:lstStyle/>
          <a:p>
            <a:endParaRPr lang="ru-RU" sz="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51995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08367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6" name="Прямоугольник 5">
            <a:extLst>
              <a:ext uri="{FF2B5EF4-FFF2-40B4-BE49-F238E27FC236}">
                <a16:creationId xmlns="" xmlns:a16="http://schemas.microsoft.com/office/drawing/2014/main" id="{9C4CA41F-9687-494B-8735-C4682A0EFEE0}"/>
              </a:ext>
            </a:extLst>
          </p:cNvPr>
          <p:cNvSpPr/>
          <p:nvPr/>
        </p:nvSpPr>
        <p:spPr>
          <a:xfrm>
            <a:off x="491557" y="2692057"/>
            <a:ext cx="2623411" cy="3958428"/>
          </a:xfrm>
          <a:prstGeom prst="rect">
            <a:avLst/>
          </a:prstGeom>
          <a:gradFill>
            <a:gsLst>
              <a:gs pos="85000">
                <a:schemeClr val="bg1"/>
              </a:gs>
              <a:gs pos="0">
                <a:schemeClr val="bg1">
                  <a:lumMod val="95000"/>
                </a:schemeClr>
              </a:gs>
              <a:gs pos="100000">
                <a:schemeClr val="bg1">
                  <a:lumMod val="85000"/>
                </a:schemeClr>
              </a:gs>
            </a:gsLst>
            <a:lin ang="5400000" scaled="1"/>
          </a:gra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37160" tIns="2219178" rIns="137160" bIns="1178170" numCol="1" spcCol="0" anchor="b" anchorCtr="0">
            <a:noAutofit/>
          </a:bodyPr>
          <a:lstStyle/>
          <a:p>
            <a:pPr marL="0" lvl="0" indent="0" algn="ctr" defTabSz="1600200" rtl="0" eaLnBrk="1" latinLnBrk="0" hangingPunct="1">
              <a:spcBef>
                <a:spcPct val="0"/>
              </a:spcBef>
              <a:spcAft>
                <a:spcPct val="35000"/>
              </a:spcAft>
              <a:buNone/>
            </a:pPr>
            <a:r>
              <a:rPr lang="en-US" b="1" kern="1200" dirty="0">
                <a:solidFill>
                  <a:srgbClr val="245A8C"/>
                </a:solidFill>
                <a:latin typeface="Arial" panose="020B0604020202020204" pitchFamily="34" charset="0"/>
                <a:cs typeface="Arial" panose="020B0604020202020204" pitchFamily="34" charset="0"/>
              </a:rPr>
              <a:t>1</a:t>
            </a:r>
            <a:r>
              <a:rPr lang="en-US" b="1" kern="1200" dirty="0" smtClean="0">
                <a:solidFill>
                  <a:srgbClr val="245A8C"/>
                </a:solidFill>
                <a:latin typeface="Arial" panose="020B0604020202020204" pitchFamily="34" charset="0"/>
                <a:cs typeface="Arial" panose="020B0604020202020204" pitchFamily="34" charset="0"/>
              </a:rPr>
              <a:t>. </a:t>
            </a:r>
            <a:r>
              <a:rPr lang="en-US" b="1" kern="1200" dirty="0" err="1" smtClean="0">
                <a:solidFill>
                  <a:srgbClr val="245A8C"/>
                </a:solidFill>
                <a:latin typeface="Arial" panose="020B0604020202020204" pitchFamily="34" charset="0"/>
                <a:cs typeface="Arial" panose="020B0604020202020204" pitchFamily="34" charset="0"/>
              </a:rPr>
              <a:t>Ўзбекистон</a:t>
            </a:r>
            <a:r>
              <a:rPr lang="en-US" b="1" kern="1200" dirty="0" smtClean="0">
                <a:solidFill>
                  <a:srgbClr val="245A8C"/>
                </a:solidFill>
                <a:latin typeface="Arial" panose="020B0604020202020204" pitchFamily="34" charset="0"/>
                <a:cs typeface="Arial" panose="020B0604020202020204" pitchFamily="34" charset="0"/>
              </a:rPr>
              <a:t> </a:t>
            </a:r>
            <a:r>
              <a:rPr lang="en-US" b="1" kern="1200" dirty="0" err="1">
                <a:solidFill>
                  <a:srgbClr val="245A8C"/>
                </a:solidFill>
                <a:latin typeface="Arial" panose="020B0604020202020204" pitchFamily="34" charset="0"/>
                <a:cs typeface="Arial" panose="020B0604020202020204" pitchFamily="34" charset="0"/>
              </a:rPr>
              <a:t>Республикаси</a:t>
            </a:r>
            <a:r>
              <a:rPr lang="en-US" b="1" kern="1200" dirty="0">
                <a:solidFill>
                  <a:srgbClr val="245A8C"/>
                </a:solidFill>
                <a:latin typeface="Arial" panose="020B0604020202020204" pitchFamily="34" charset="0"/>
                <a:cs typeface="Arial" panose="020B0604020202020204" pitchFamily="34" charset="0"/>
              </a:rPr>
              <a:t> </a:t>
            </a:r>
            <a:r>
              <a:rPr lang="en-US" b="1" kern="1200" dirty="0" err="1" smtClean="0">
                <a:solidFill>
                  <a:srgbClr val="245A8C"/>
                </a:solidFill>
                <a:latin typeface="Arial" panose="020B0604020202020204" pitchFamily="34" charset="0"/>
                <a:cs typeface="Arial" panose="020B0604020202020204" pitchFamily="34" charset="0"/>
              </a:rPr>
              <a:t>Конституцияси</a:t>
            </a:r>
            <a:r>
              <a:rPr lang="uz-Cyrl-UZ" b="1" kern="1200" dirty="0" smtClean="0">
                <a:solidFill>
                  <a:srgbClr val="245A8C"/>
                </a:solidFill>
                <a:latin typeface="Arial" panose="020B0604020202020204" pitchFamily="34" charset="0"/>
                <a:cs typeface="Arial" panose="020B0604020202020204" pitchFamily="34" charset="0"/>
              </a:rPr>
              <a:t> </a:t>
            </a:r>
            <a:r>
              <a:rPr lang="uz-Cyrl-UZ" b="1" kern="1200" dirty="0" smtClean="0">
                <a:solidFill>
                  <a:schemeClr val="tx1"/>
                </a:solidFill>
                <a:latin typeface="Arial" panose="020B0604020202020204" pitchFamily="34" charset="0"/>
                <a:cs typeface="Arial" panose="020B0604020202020204" pitchFamily="34" charset="0"/>
              </a:rPr>
              <a:t>(</a:t>
            </a:r>
            <a:r>
              <a:rPr lang="uz-Cyrl-UZ" b="1" kern="1200" dirty="0">
                <a:solidFill>
                  <a:schemeClr val="tx1"/>
                </a:solidFill>
                <a:latin typeface="Arial" panose="020B0604020202020204" pitchFamily="34" charset="0"/>
                <a:cs typeface="Arial" panose="020B0604020202020204" pitchFamily="34" charset="0"/>
              </a:rPr>
              <a:t>1992 </a:t>
            </a:r>
            <a:r>
              <a:rPr lang="uz-Cyrl-UZ" b="1" kern="1200" dirty="0" smtClean="0">
                <a:solidFill>
                  <a:schemeClr val="tx1"/>
                </a:solidFill>
                <a:latin typeface="Arial" panose="020B0604020202020204" pitchFamily="34" charset="0"/>
                <a:cs typeface="Arial" panose="020B0604020202020204" pitchFamily="34" charset="0"/>
              </a:rPr>
              <a:t>йил</a:t>
            </a:r>
            <a:r>
              <a:rPr lang="en-US" b="1" kern="1200" dirty="0" smtClean="0">
                <a:solidFill>
                  <a:schemeClr val="tx1"/>
                </a:solidFill>
                <a:latin typeface="Arial" panose="020B0604020202020204" pitchFamily="34" charset="0"/>
                <a:cs typeface="Arial" panose="020B0604020202020204" pitchFamily="34" charset="0"/>
              </a:rPr>
              <a:t> </a:t>
            </a:r>
            <a:r>
              <a:rPr lang="uz-Cyrl-UZ" b="1" kern="1200" dirty="0" smtClean="0">
                <a:solidFill>
                  <a:schemeClr val="tx1"/>
                </a:solidFill>
                <a:latin typeface="Arial" panose="020B0604020202020204" pitchFamily="34" charset="0"/>
                <a:cs typeface="Arial" panose="020B0604020202020204" pitchFamily="34" charset="0"/>
              </a:rPr>
              <a:t>8 декабрь)</a:t>
            </a:r>
            <a:endParaRPr lang="ru-RU" b="1" kern="1200" dirty="0">
              <a:solidFill>
                <a:schemeClr val="tx1"/>
              </a:solidFill>
              <a:latin typeface="Arial" panose="020B0604020202020204" pitchFamily="34" charset="0"/>
              <a:cs typeface="Arial" panose="020B0604020202020204" pitchFamily="34" charset="0"/>
            </a:endParaRPr>
          </a:p>
        </p:txBody>
      </p:sp>
      <p:sp>
        <p:nvSpPr>
          <p:cNvPr id="11" name="Полилиния: фигура 10">
            <a:extLst>
              <a:ext uri="{FF2B5EF4-FFF2-40B4-BE49-F238E27FC236}">
                <a16:creationId xmlns="" xmlns:a16="http://schemas.microsoft.com/office/drawing/2014/main" id="{4E544E7A-DC40-4085-A2FC-D3AC404B38C7}"/>
              </a:ext>
            </a:extLst>
          </p:cNvPr>
          <p:cNvSpPr/>
          <p:nvPr/>
        </p:nvSpPr>
        <p:spPr>
          <a:xfrm>
            <a:off x="3330080" y="2692057"/>
            <a:ext cx="2623411" cy="3958428"/>
          </a:xfrm>
          <a:custGeom>
            <a:avLst/>
            <a:gdLst>
              <a:gd name="connsiteX0" fmla="*/ 0 w 2623411"/>
              <a:gd name="connsiteY0" fmla="*/ 0 h 5205046"/>
              <a:gd name="connsiteX1" fmla="*/ 2623411 w 2623411"/>
              <a:gd name="connsiteY1" fmla="*/ 0 h 5205046"/>
              <a:gd name="connsiteX2" fmla="*/ 2623411 w 2623411"/>
              <a:gd name="connsiteY2" fmla="*/ 5205046 h 5205046"/>
              <a:gd name="connsiteX3" fmla="*/ 0 w 2623411"/>
              <a:gd name="connsiteY3" fmla="*/ 5205046 h 5205046"/>
              <a:gd name="connsiteX4" fmla="*/ 0 w 2623411"/>
              <a:gd name="connsiteY4" fmla="*/ 0 h 5205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3411" h="5205046">
                <a:moveTo>
                  <a:pt x="0" y="0"/>
                </a:moveTo>
                <a:lnTo>
                  <a:pt x="2623411" y="0"/>
                </a:lnTo>
                <a:lnTo>
                  <a:pt x="2623411" y="5205046"/>
                </a:lnTo>
                <a:lnTo>
                  <a:pt x="0" y="5205046"/>
                </a:lnTo>
                <a:lnTo>
                  <a:pt x="0" y="0"/>
                </a:lnTo>
                <a:close/>
              </a:path>
            </a:pathLst>
          </a:custGeom>
          <a:gradFill>
            <a:gsLst>
              <a:gs pos="85000">
                <a:schemeClr val="bg1"/>
              </a:gs>
              <a:gs pos="0">
                <a:schemeClr val="bg1">
                  <a:lumMod val="95000"/>
                </a:schemeClr>
              </a:gs>
              <a:gs pos="100000">
                <a:schemeClr val="bg1">
                  <a:lumMod val="85000"/>
                </a:schemeClr>
              </a:gs>
            </a:gsLst>
            <a:lin ang="5400000" scaled="1"/>
          </a:gradFill>
          <a:ln>
            <a:noFill/>
          </a:ln>
          <a:effectLst>
            <a:outerShdw blurRad="25400" dist="12700" dir="2700000" algn="tl" rotWithShape="0">
              <a:prstClr val="black">
                <a:alpha val="40000"/>
              </a:prstClr>
            </a:outerShdw>
          </a:effectLst>
          <a:scene3d>
            <a:camera prst="orthographicFront"/>
            <a:lightRig rig="flat" dir="t"/>
          </a:scene3d>
          <a:sp3d prstMaterial="dkEdge">
            <a:bevelT w="8200" h="3810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37160" tIns="2219178" rIns="137160" bIns="1178170" numCol="1" spcCol="1270" anchor="b" anchorCtr="0">
            <a:noAutofit/>
          </a:bodyPr>
          <a:lstStyle/>
          <a:p>
            <a:pPr algn="ctr" defTabSz="1600200">
              <a:spcBef>
                <a:spcPct val="0"/>
              </a:spcBef>
              <a:spcAft>
                <a:spcPct val="35000"/>
              </a:spcAft>
            </a:pPr>
            <a:r>
              <a:rPr lang="en-US" b="1" dirty="0">
                <a:solidFill>
                  <a:srgbClr val="245A8C"/>
                </a:solidFill>
                <a:latin typeface="Arial" panose="020B0604020202020204" pitchFamily="34" charset="0"/>
                <a:cs typeface="Arial" panose="020B0604020202020204" pitchFamily="34" charset="0"/>
              </a:rPr>
              <a:t>2</a:t>
            </a:r>
            <a:r>
              <a:rPr lang="en-US" b="1" dirty="0" smtClean="0">
                <a:solidFill>
                  <a:srgbClr val="245A8C"/>
                </a:solidFill>
                <a:latin typeface="Arial" panose="020B0604020202020204" pitchFamily="34" charset="0"/>
                <a:cs typeface="Arial" panose="020B0604020202020204" pitchFamily="34" charset="0"/>
              </a:rPr>
              <a:t>.</a:t>
            </a:r>
            <a:r>
              <a:rPr lang="uz-Cyrl-UZ" b="1" dirty="0" smtClean="0">
                <a:solidFill>
                  <a:srgbClr val="245A8C"/>
                </a:solidFill>
                <a:latin typeface="Arial" panose="020B0604020202020204" pitchFamily="34" charset="0"/>
                <a:cs typeface="Arial" panose="020B0604020202020204" pitchFamily="34" charset="0"/>
              </a:rPr>
              <a:t> </a:t>
            </a:r>
            <a:r>
              <a:rPr lang="en-US" b="1" dirty="0" err="1" smtClean="0">
                <a:solidFill>
                  <a:srgbClr val="245A8C"/>
                </a:solidFill>
                <a:latin typeface="Arial" panose="020B0604020202020204" pitchFamily="34" charset="0"/>
                <a:cs typeface="Arial" panose="020B0604020202020204" pitchFamily="34" charset="0"/>
              </a:rPr>
              <a:t>Ўзбекистон</a:t>
            </a:r>
            <a:r>
              <a:rPr lang="en-US" b="1" dirty="0" smtClean="0">
                <a:solidFill>
                  <a:srgbClr val="245A8C"/>
                </a:solidFill>
                <a:latin typeface="Arial" panose="020B0604020202020204" pitchFamily="34" charset="0"/>
                <a:cs typeface="Arial" panose="020B0604020202020204" pitchFamily="34" charset="0"/>
              </a:rPr>
              <a:t> </a:t>
            </a:r>
            <a:r>
              <a:rPr lang="en-US" b="1" dirty="0" err="1">
                <a:solidFill>
                  <a:srgbClr val="245A8C"/>
                </a:solidFill>
                <a:latin typeface="Arial" panose="020B0604020202020204" pitchFamily="34" charset="0"/>
                <a:cs typeface="Arial" panose="020B0604020202020204" pitchFamily="34" charset="0"/>
              </a:rPr>
              <a:t>Республикаси</a:t>
            </a:r>
            <a:r>
              <a:rPr lang="en-US" b="1" dirty="0">
                <a:solidFill>
                  <a:srgbClr val="245A8C"/>
                </a:solidFill>
                <a:latin typeface="Arial" panose="020B0604020202020204" pitchFamily="34" charset="0"/>
                <a:cs typeface="Arial" panose="020B0604020202020204" pitchFamily="34" charset="0"/>
              </a:rPr>
              <a:t> </a:t>
            </a:r>
            <a:r>
              <a:rPr lang="en-US" b="1" dirty="0" err="1">
                <a:solidFill>
                  <a:srgbClr val="245A8C"/>
                </a:solidFill>
                <a:latin typeface="Arial" panose="020B0604020202020204" pitchFamily="34" charset="0"/>
                <a:cs typeface="Arial" panose="020B0604020202020204" pitchFamily="34" charset="0"/>
              </a:rPr>
              <a:t>Сайлов</a:t>
            </a:r>
            <a:r>
              <a:rPr lang="en-US" b="1" dirty="0">
                <a:solidFill>
                  <a:srgbClr val="245A8C"/>
                </a:solidFill>
                <a:latin typeface="Arial" panose="020B0604020202020204" pitchFamily="34" charset="0"/>
                <a:cs typeface="Arial" panose="020B0604020202020204" pitchFamily="34" charset="0"/>
              </a:rPr>
              <a:t> </a:t>
            </a:r>
            <a:r>
              <a:rPr lang="en-US" b="1" dirty="0" err="1">
                <a:solidFill>
                  <a:srgbClr val="245A8C"/>
                </a:solidFill>
                <a:latin typeface="Arial" panose="020B0604020202020204" pitchFamily="34" charset="0"/>
                <a:cs typeface="Arial" panose="020B0604020202020204" pitchFamily="34" charset="0"/>
              </a:rPr>
              <a:t>кодекси</a:t>
            </a:r>
            <a:r>
              <a:rPr lang="uz-Cyrl-UZ" b="1" dirty="0">
                <a:solidFill>
                  <a:srgbClr val="245A8C"/>
                </a:solidFill>
                <a:latin typeface="Arial" panose="020B0604020202020204" pitchFamily="34" charset="0"/>
                <a:cs typeface="Arial" panose="020B0604020202020204" pitchFamily="34" charset="0"/>
              </a:rPr>
              <a:t> </a:t>
            </a:r>
            <a:r>
              <a:rPr lang="uz-Cyrl-UZ" b="1" dirty="0">
                <a:solidFill>
                  <a:schemeClr val="tx1"/>
                </a:solidFill>
                <a:latin typeface="Arial" panose="020B0604020202020204" pitchFamily="34" charset="0"/>
                <a:cs typeface="Arial" panose="020B0604020202020204" pitchFamily="34" charset="0"/>
              </a:rPr>
              <a:t>(2019 </a:t>
            </a:r>
            <a:r>
              <a:rPr lang="uz-Cyrl-UZ" b="1" dirty="0" smtClean="0">
                <a:solidFill>
                  <a:schemeClr val="tx1"/>
                </a:solidFill>
                <a:latin typeface="Arial" panose="020B0604020202020204" pitchFamily="34" charset="0"/>
                <a:cs typeface="Arial" panose="020B0604020202020204" pitchFamily="34" charset="0"/>
              </a:rPr>
              <a:t>йил</a:t>
            </a:r>
            <a:r>
              <a:rPr lang="en-US" b="1" dirty="0" smtClean="0">
                <a:solidFill>
                  <a:schemeClr val="tx1"/>
                </a:solidFill>
                <a:latin typeface="Arial" panose="020B0604020202020204" pitchFamily="34" charset="0"/>
                <a:cs typeface="Arial" panose="020B0604020202020204" pitchFamily="34" charset="0"/>
              </a:rPr>
              <a:t> </a:t>
            </a:r>
            <a:r>
              <a:rPr lang="uz-Cyrl-UZ" b="1" dirty="0" smtClean="0">
                <a:solidFill>
                  <a:schemeClr val="tx1"/>
                </a:solidFill>
                <a:latin typeface="Arial" panose="020B0604020202020204" pitchFamily="34" charset="0"/>
                <a:cs typeface="Arial" panose="020B0604020202020204" pitchFamily="34" charset="0"/>
              </a:rPr>
              <a:t>25 </a:t>
            </a:r>
            <a:r>
              <a:rPr lang="uz-Cyrl-UZ" b="1" dirty="0">
                <a:solidFill>
                  <a:schemeClr val="tx1"/>
                </a:solidFill>
                <a:latin typeface="Arial" panose="020B0604020202020204" pitchFamily="34" charset="0"/>
                <a:cs typeface="Arial" panose="020B0604020202020204" pitchFamily="34" charset="0"/>
              </a:rPr>
              <a:t>июнь)</a:t>
            </a:r>
            <a:endParaRPr lang="ru-RU" b="1" dirty="0">
              <a:solidFill>
                <a:schemeClr val="tx1"/>
              </a:solidFill>
              <a:latin typeface="Arial" panose="020B0604020202020204" pitchFamily="34" charset="0"/>
              <a:cs typeface="Arial" panose="020B0604020202020204" pitchFamily="34" charset="0"/>
            </a:endParaRPr>
          </a:p>
        </p:txBody>
      </p:sp>
      <p:sp>
        <p:nvSpPr>
          <p:cNvPr id="13" name="Полилиния: фигура 12">
            <a:extLst>
              <a:ext uri="{FF2B5EF4-FFF2-40B4-BE49-F238E27FC236}">
                <a16:creationId xmlns="" xmlns:a16="http://schemas.microsoft.com/office/drawing/2014/main" id="{49D23B36-33C7-4050-900B-46481B5E13E4}"/>
              </a:ext>
            </a:extLst>
          </p:cNvPr>
          <p:cNvSpPr/>
          <p:nvPr/>
        </p:nvSpPr>
        <p:spPr>
          <a:xfrm>
            <a:off x="6162748" y="2694065"/>
            <a:ext cx="2678870" cy="3958428"/>
          </a:xfrm>
          <a:custGeom>
            <a:avLst/>
            <a:gdLst>
              <a:gd name="connsiteX0" fmla="*/ 0 w 2678870"/>
              <a:gd name="connsiteY0" fmla="*/ 0 h 5205046"/>
              <a:gd name="connsiteX1" fmla="*/ 2678870 w 2678870"/>
              <a:gd name="connsiteY1" fmla="*/ 0 h 5205046"/>
              <a:gd name="connsiteX2" fmla="*/ 2678870 w 2678870"/>
              <a:gd name="connsiteY2" fmla="*/ 5205046 h 5205046"/>
              <a:gd name="connsiteX3" fmla="*/ 0 w 2678870"/>
              <a:gd name="connsiteY3" fmla="*/ 5205046 h 5205046"/>
              <a:gd name="connsiteX4" fmla="*/ 0 w 2678870"/>
              <a:gd name="connsiteY4" fmla="*/ 0 h 5205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8870" h="5205046">
                <a:moveTo>
                  <a:pt x="0" y="0"/>
                </a:moveTo>
                <a:lnTo>
                  <a:pt x="2678870" y="0"/>
                </a:lnTo>
                <a:lnTo>
                  <a:pt x="2678870" y="5205046"/>
                </a:lnTo>
                <a:lnTo>
                  <a:pt x="0" y="5205046"/>
                </a:lnTo>
                <a:lnTo>
                  <a:pt x="0" y="0"/>
                </a:lnTo>
                <a:close/>
              </a:path>
            </a:pathLst>
          </a:custGeom>
          <a:gradFill>
            <a:gsLst>
              <a:gs pos="85000">
                <a:schemeClr val="bg1"/>
              </a:gs>
              <a:gs pos="0">
                <a:schemeClr val="bg1">
                  <a:lumMod val="95000"/>
                </a:schemeClr>
              </a:gs>
              <a:gs pos="100000">
                <a:schemeClr val="bg1">
                  <a:lumMod val="85000"/>
                </a:schemeClr>
              </a:gs>
            </a:gsLst>
            <a:lin ang="5400000" scaled="1"/>
          </a:gradFill>
          <a:ln>
            <a:noFill/>
          </a:ln>
          <a:effectLst>
            <a:outerShdw blurRad="25400" dist="12700" dir="2700000" algn="tl" rotWithShape="0">
              <a:prstClr val="black">
                <a:alpha val="40000"/>
              </a:prstClr>
            </a:outerShdw>
          </a:effectLst>
          <a:scene3d>
            <a:camera prst="orthographicFront"/>
            <a:lightRig rig="flat" dir="t"/>
          </a:scene3d>
          <a:sp3d prstMaterial="dkEdge">
            <a:bevelT w="8200" h="3810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37160" tIns="2219178" rIns="137160" bIns="1178170" numCol="1" spcCol="1270" anchor="b" anchorCtr="0">
            <a:noAutofit/>
          </a:bodyPr>
          <a:lstStyle/>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endParaRPr lang="uz-Cyrl-UZ" b="1" dirty="0">
              <a:solidFill>
                <a:srgbClr val="245A8C"/>
              </a:solidFill>
              <a:latin typeface="Arial" panose="020B0604020202020204" pitchFamily="34" charset="0"/>
              <a:cs typeface="Arial" panose="020B0604020202020204" pitchFamily="34" charset="0"/>
            </a:endParaRPr>
          </a:p>
          <a:p>
            <a:pPr algn="ctr" defTabSz="1600200">
              <a:spcBef>
                <a:spcPct val="0"/>
              </a:spcBef>
              <a:spcAft>
                <a:spcPct val="35000"/>
              </a:spcAft>
            </a:pPr>
            <a:r>
              <a:rPr lang="en-US" b="1" dirty="0">
                <a:solidFill>
                  <a:srgbClr val="245A8C"/>
                </a:solidFill>
                <a:latin typeface="Arial" panose="020B0604020202020204" pitchFamily="34" charset="0"/>
                <a:cs typeface="Arial" panose="020B0604020202020204" pitchFamily="34" charset="0"/>
              </a:rPr>
              <a:t>3. </a:t>
            </a:r>
            <a:r>
              <a:rPr lang="uz-Cyrl-UZ" b="1" dirty="0">
                <a:solidFill>
                  <a:srgbClr val="245A8C"/>
                </a:solidFill>
                <a:latin typeface="Arial" panose="020B0604020202020204" pitchFamily="34" charset="0"/>
                <a:cs typeface="Arial" panose="020B0604020202020204" pitchFamily="34" charset="0"/>
              </a:rPr>
              <a:t>Ўзбекистон </a:t>
            </a:r>
            <a:r>
              <a:rPr lang="uz-Cyrl-UZ" b="1" dirty="0" smtClean="0">
                <a:solidFill>
                  <a:srgbClr val="245A8C"/>
                </a:solidFill>
                <a:latin typeface="Arial" panose="020B0604020202020204" pitchFamily="34" charset="0"/>
                <a:cs typeface="Arial" panose="020B0604020202020204" pitchFamily="34" charset="0"/>
              </a:rPr>
              <a:t>Республикасининг </a:t>
            </a:r>
            <a:r>
              <a:rPr lang="uz-Cyrl-UZ" b="1" dirty="0">
                <a:solidFill>
                  <a:srgbClr val="245A8C"/>
                </a:solidFill>
                <a:latin typeface="Arial" panose="020B0604020202020204" pitchFamily="34" charset="0"/>
                <a:cs typeface="Arial" panose="020B0604020202020204" pitchFamily="34" charset="0"/>
              </a:rPr>
              <a:t>“</a:t>
            </a:r>
            <a:r>
              <a:rPr lang="ru-RU" b="1" dirty="0">
                <a:solidFill>
                  <a:srgbClr val="245A8C"/>
                </a:solidFill>
                <a:latin typeface="Arial" panose="020B0604020202020204" pitchFamily="34" charset="0"/>
                <a:cs typeface="Arial" panose="020B0604020202020204" pitchFamily="34" charset="0"/>
              </a:rPr>
              <a:t>Сиёсий </a:t>
            </a:r>
            <a:r>
              <a:rPr lang="ru-RU" b="1" dirty="0" err="1">
                <a:solidFill>
                  <a:srgbClr val="245A8C"/>
                </a:solidFill>
                <a:latin typeface="Arial" panose="020B0604020202020204" pitchFamily="34" charset="0"/>
                <a:cs typeface="Arial" panose="020B0604020202020204" pitchFamily="34" charset="0"/>
              </a:rPr>
              <a:t>партиялар</a:t>
            </a:r>
            <a:r>
              <a:rPr lang="ru-RU" b="1" dirty="0">
                <a:solidFill>
                  <a:srgbClr val="245A8C"/>
                </a:solidFill>
                <a:latin typeface="Arial" panose="020B0604020202020204" pitchFamily="34" charset="0"/>
                <a:cs typeface="Arial" panose="020B0604020202020204" pitchFamily="34" charset="0"/>
              </a:rPr>
              <a:t> </a:t>
            </a:r>
            <a:r>
              <a:rPr lang="ru-RU" b="1" dirty="0" err="1">
                <a:solidFill>
                  <a:srgbClr val="245A8C"/>
                </a:solidFill>
                <a:latin typeface="Arial" panose="020B0604020202020204" pitchFamily="34" charset="0"/>
                <a:cs typeface="Arial" panose="020B0604020202020204" pitchFamily="34" charset="0"/>
              </a:rPr>
              <a:t>тўғрисида</a:t>
            </a:r>
            <a:r>
              <a:rPr lang="uz-Cyrl-UZ" b="1" dirty="0">
                <a:solidFill>
                  <a:srgbClr val="245A8C"/>
                </a:solidFill>
                <a:latin typeface="Arial" panose="020B0604020202020204" pitchFamily="34" charset="0"/>
                <a:cs typeface="Arial" panose="020B0604020202020204" pitchFamily="34" charset="0"/>
              </a:rPr>
              <a:t>”</a:t>
            </a:r>
            <a:r>
              <a:rPr lang="ru-RU" b="1" dirty="0" err="1">
                <a:solidFill>
                  <a:srgbClr val="245A8C"/>
                </a:solidFill>
                <a:latin typeface="Arial" panose="020B0604020202020204" pitchFamily="34" charset="0"/>
                <a:cs typeface="Arial" panose="020B0604020202020204" pitchFamily="34" charset="0"/>
              </a:rPr>
              <a:t>ги</a:t>
            </a:r>
            <a:r>
              <a:rPr lang="ru-RU" b="1" dirty="0">
                <a:solidFill>
                  <a:srgbClr val="245A8C"/>
                </a:solidFill>
                <a:latin typeface="Arial" panose="020B0604020202020204" pitchFamily="34" charset="0"/>
                <a:cs typeface="Arial" panose="020B0604020202020204" pitchFamily="34" charset="0"/>
              </a:rPr>
              <a:t> </a:t>
            </a:r>
            <a:r>
              <a:rPr lang="ru-RU" b="1" dirty="0" err="1" smtClean="0">
                <a:solidFill>
                  <a:srgbClr val="245A8C"/>
                </a:solidFill>
                <a:latin typeface="Arial" panose="020B0604020202020204" pitchFamily="34" charset="0"/>
                <a:cs typeface="Arial" panose="020B0604020202020204" pitchFamily="34" charset="0"/>
              </a:rPr>
              <a:t>Қонуни</a:t>
            </a:r>
            <a:r>
              <a:rPr lang="ru-RU" b="1" dirty="0" smtClean="0">
                <a:solidFill>
                  <a:srgbClr val="245A8C"/>
                </a:solidFill>
                <a:latin typeface="Arial" panose="020B0604020202020204" pitchFamily="34" charset="0"/>
                <a:cs typeface="Arial" panose="020B0604020202020204" pitchFamily="34" charset="0"/>
              </a:rPr>
              <a:t>               </a:t>
            </a:r>
            <a:r>
              <a:rPr lang="ru-RU" b="1" dirty="0" smtClean="0">
                <a:solidFill>
                  <a:schemeClr val="tx1"/>
                </a:solidFill>
                <a:latin typeface="Arial" panose="020B0604020202020204" pitchFamily="34" charset="0"/>
                <a:cs typeface="Arial" panose="020B0604020202020204" pitchFamily="34" charset="0"/>
              </a:rPr>
              <a:t>(</a:t>
            </a:r>
            <a:r>
              <a:rPr lang="ru-RU" b="1" dirty="0">
                <a:solidFill>
                  <a:schemeClr val="tx1"/>
                </a:solidFill>
                <a:latin typeface="Arial" panose="020B0604020202020204" pitchFamily="34" charset="0"/>
                <a:cs typeface="Arial" panose="020B0604020202020204" pitchFamily="34" charset="0"/>
              </a:rPr>
              <a:t>1996 </a:t>
            </a:r>
            <a:r>
              <a:rPr lang="ru-RU" b="1" dirty="0" err="1" smtClean="0">
                <a:solidFill>
                  <a:schemeClr val="tx1"/>
                </a:solidFill>
                <a:latin typeface="Arial" panose="020B0604020202020204" pitchFamily="34" charset="0"/>
                <a:cs typeface="Arial" panose="020B0604020202020204" pitchFamily="34" charset="0"/>
              </a:rPr>
              <a:t>йил</a:t>
            </a:r>
            <a:r>
              <a:rPr lang="en-US" b="1" dirty="0" smtClean="0">
                <a:solidFill>
                  <a:schemeClr val="tx1"/>
                </a:solidFill>
                <a:latin typeface="Arial" panose="020B0604020202020204" pitchFamily="34" charset="0"/>
                <a:cs typeface="Arial" panose="020B0604020202020204" pitchFamily="34" charset="0"/>
              </a:rPr>
              <a:t> </a:t>
            </a:r>
            <a:r>
              <a:rPr lang="uz-Cyrl-UZ" b="1" dirty="0" smtClean="0">
                <a:solidFill>
                  <a:schemeClr val="tx1"/>
                </a:solidFill>
                <a:latin typeface="Arial" panose="020B0604020202020204" pitchFamily="34" charset="0"/>
                <a:cs typeface="Arial" panose="020B0604020202020204" pitchFamily="34" charset="0"/>
              </a:rPr>
              <a:t>                </a:t>
            </a:r>
            <a:r>
              <a:rPr lang="ru-RU" b="1" dirty="0" smtClean="0">
                <a:solidFill>
                  <a:schemeClr val="tx1"/>
                </a:solidFill>
                <a:latin typeface="Arial" panose="020B0604020202020204" pitchFamily="34" charset="0"/>
                <a:cs typeface="Arial" panose="020B0604020202020204" pitchFamily="34" charset="0"/>
              </a:rPr>
              <a:t>26 </a:t>
            </a:r>
            <a:r>
              <a:rPr lang="ru-RU" b="1" dirty="0">
                <a:solidFill>
                  <a:schemeClr val="tx1"/>
                </a:solidFill>
                <a:latin typeface="Arial" panose="020B0604020202020204" pitchFamily="34" charset="0"/>
                <a:cs typeface="Arial" panose="020B0604020202020204" pitchFamily="34" charset="0"/>
              </a:rPr>
              <a:t>декабрь)</a:t>
            </a:r>
          </a:p>
        </p:txBody>
      </p:sp>
      <p:sp>
        <p:nvSpPr>
          <p:cNvPr id="15" name="Полилиния: фигура 14">
            <a:extLst>
              <a:ext uri="{FF2B5EF4-FFF2-40B4-BE49-F238E27FC236}">
                <a16:creationId xmlns="" xmlns:a16="http://schemas.microsoft.com/office/drawing/2014/main" id="{A4BD4369-33B4-4BC8-8862-E3C26D3D0D44}"/>
              </a:ext>
            </a:extLst>
          </p:cNvPr>
          <p:cNvSpPr/>
          <p:nvPr/>
        </p:nvSpPr>
        <p:spPr>
          <a:xfrm>
            <a:off x="9050875" y="2692057"/>
            <a:ext cx="2623411" cy="3958428"/>
          </a:xfrm>
          <a:custGeom>
            <a:avLst/>
            <a:gdLst>
              <a:gd name="connsiteX0" fmla="*/ 0 w 2623411"/>
              <a:gd name="connsiteY0" fmla="*/ 0 h 5205046"/>
              <a:gd name="connsiteX1" fmla="*/ 2623411 w 2623411"/>
              <a:gd name="connsiteY1" fmla="*/ 0 h 5205046"/>
              <a:gd name="connsiteX2" fmla="*/ 2623411 w 2623411"/>
              <a:gd name="connsiteY2" fmla="*/ 5205046 h 5205046"/>
              <a:gd name="connsiteX3" fmla="*/ 0 w 2623411"/>
              <a:gd name="connsiteY3" fmla="*/ 5205046 h 5205046"/>
              <a:gd name="connsiteX4" fmla="*/ 0 w 2623411"/>
              <a:gd name="connsiteY4" fmla="*/ 0 h 5205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3411" h="5205046">
                <a:moveTo>
                  <a:pt x="0" y="0"/>
                </a:moveTo>
                <a:lnTo>
                  <a:pt x="2623411" y="0"/>
                </a:lnTo>
                <a:lnTo>
                  <a:pt x="2623411" y="5205046"/>
                </a:lnTo>
                <a:lnTo>
                  <a:pt x="0" y="5205046"/>
                </a:lnTo>
                <a:lnTo>
                  <a:pt x="0" y="0"/>
                </a:lnTo>
                <a:close/>
              </a:path>
            </a:pathLst>
          </a:custGeom>
          <a:gradFill>
            <a:gsLst>
              <a:gs pos="85000">
                <a:schemeClr val="bg1"/>
              </a:gs>
              <a:gs pos="0">
                <a:schemeClr val="bg1">
                  <a:lumMod val="95000"/>
                </a:schemeClr>
              </a:gs>
              <a:gs pos="100000">
                <a:schemeClr val="bg1">
                  <a:lumMod val="85000"/>
                </a:schemeClr>
              </a:gs>
            </a:gsLst>
            <a:lin ang="5400000" scaled="1"/>
          </a:gradFill>
          <a:ln>
            <a:noFill/>
          </a:ln>
          <a:effectLst>
            <a:outerShdw blurRad="25400" dist="12700" dir="2700000" algn="tl" rotWithShape="0">
              <a:prstClr val="black">
                <a:alpha val="40000"/>
              </a:prstClr>
            </a:outerShdw>
          </a:effectLst>
          <a:scene3d>
            <a:camera prst="orthographicFront"/>
            <a:lightRig rig="flat" dir="t"/>
          </a:scene3d>
          <a:sp3d prstMaterial="dkEdge">
            <a:bevelT w="8200" h="3810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37160" tIns="2219178" rIns="137160" bIns="1178170" numCol="1" spcCol="1270" anchor="b" anchorCtr="0">
            <a:noAutofit/>
          </a:bodyPr>
          <a:lstStyle/>
          <a:p>
            <a:pPr algn="ctr" defTabSz="1600200">
              <a:spcBef>
                <a:spcPct val="0"/>
              </a:spcBef>
              <a:spcAft>
                <a:spcPct val="35000"/>
              </a:spcAft>
            </a:pPr>
            <a:r>
              <a:rPr lang="uz-Cyrl-UZ" b="1" dirty="0">
                <a:solidFill>
                  <a:srgbClr val="245A8C"/>
                </a:solidFill>
                <a:latin typeface="Arial" panose="020B0604020202020204" pitchFamily="34" charset="0"/>
                <a:cs typeface="Arial" panose="020B0604020202020204" pitchFamily="34" charset="0"/>
              </a:rPr>
              <a:t>4</a:t>
            </a:r>
            <a:r>
              <a:rPr lang="en-US" b="1" dirty="0">
                <a:solidFill>
                  <a:srgbClr val="245A8C"/>
                </a:solidFill>
                <a:latin typeface="Arial" panose="020B0604020202020204" pitchFamily="34" charset="0"/>
                <a:cs typeface="Arial" panose="020B0604020202020204" pitchFamily="34" charset="0"/>
              </a:rPr>
              <a:t>. </a:t>
            </a:r>
            <a:r>
              <a:rPr lang="en-US" b="1" dirty="0" err="1">
                <a:solidFill>
                  <a:srgbClr val="245A8C"/>
                </a:solidFill>
                <a:latin typeface="Arial" panose="020B0604020202020204" pitchFamily="34" charset="0"/>
                <a:cs typeface="Arial" panose="020B0604020202020204" pitchFamily="34" charset="0"/>
              </a:rPr>
              <a:t>Марказий</a:t>
            </a:r>
            <a:r>
              <a:rPr lang="en-US" b="1" dirty="0">
                <a:solidFill>
                  <a:srgbClr val="245A8C"/>
                </a:solidFill>
                <a:latin typeface="Arial" panose="020B0604020202020204" pitchFamily="34" charset="0"/>
                <a:cs typeface="Arial" panose="020B0604020202020204" pitchFamily="34" charset="0"/>
              </a:rPr>
              <a:t> </a:t>
            </a:r>
            <a:r>
              <a:rPr lang="en-US" b="1" dirty="0" err="1">
                <a:solidFill>
                  <a:srgbClr val="245A8C"/>
                </a:solidFill>
                <a:latin typeface="Arial" panose="020B0604020202020204" pitchFamily="34" charset="0"/>
                <a:cs typeface="Arial" panose="020B0604020202020204" pitchFamily="34" charset="0"/>
              </a:rPr>
              <a:t>сайлов</a:t>
            </a:r>
            <a:r>
              <a:rPr lang="en-US" b="1" dirty="0">
                <a:solidFill>
                  <a:srgbClr val="245A8C"/>
                </a:solidFill>
                <a:latin typeface="Arial" panose="020B0604020202020204" pitchFamily="34" charset="0"/>
                <a:cs typeface="Arial" panose="020B0604020202020204" pitchFamily="34" charset="0"/>
              </a:rPr>
              <a:t> </a:t>
            </a:r>
            <a:r>
              <a:rPr lang="en-US" b="1" dirty="0" err="1">
                <a:solidFill>
                  <a:srgbClr val="245A8C"/>
                </a:solidFill>
                <a:latin typeface="Arial" panose="020B0604020202020204" pitchFamily="34" charset="0"/>
                <a:cs typeface="Arial" panose="020B0604020202020204" pitchFamily="34" charset="0"/>
              </a:rPr>
              <a:t>комиссияси</a:t>
            </a:r>
            <a:r>
              <a:rPr lang="uz-Cyrl-UZ" b="1" dirty="0">
                <a:solidFill>
                  <a:srgbClr val="245A8C"/>
                </a:solidFill>
                <a:latin typeface="Arial" panose="020B0604020202020204" pitchFamily="34" charset="0"/>
                <a:cs typeface="Arial" panose="020B0604020202020204" pitchFamily="34" charset="0"/>
              </a:rPr>
              <a:t>нинг </a:t>
            </a:r>
            <a:r>
              <a:rPr lang="uz-Cyrl-UZ" b="1" dirty="0" smtClean="0">
                <a:solidFill>
                  <a:srgbClr val="245A8C"/>
                </a:solidFill>
                <a:latin typeface="Arial" panose="020B0604020202020204" pitchFamily="34" charset="0"/>
                <a:cs typeface="Arial" panose="020B0604020202020204" pitchFamily="34" charset="0"/>
              </a:rPr>
              <a:t>қарорлари</a:t>
            </a:r>
            <a:endParaRPr lang="ru-RU" b="1" dirty="0">
              <a:solidFill>
                <a:srgbClr val="245A8C"/>
              </a:solidFill>
              <a:latin typeface="Arial" panose="020B0604020202020204" pitchFamily="34" charset="0"/>
              <a:cs typeface="Arial" panose="020B0604020202020204" pitchFamily="34" charset="0"/>
            </a:endParaRPr>
          </a:p>
        </p:txBody>
      </p:sp>
      <p:grpSp>
        <p:nvGrpSpPr>
          <p:cNvPr id="29" name="Группа 28">
            <a:extLst>
              <a:ext uri="{FF2B5EF4-FFF2-40B4-BE49-F238E27FC236}">
                <a16:creationId xmlns="" xmlns:a16="http://schemas.microsoft.com/office/drawing/2014/main" id="{469001CF-99EC-4021-B361-A9C46DEACC81}"/>
              </a:ext>
            </a:extLst>
          </p:cNvPr>
          <p:cNvGrpSpPr/>
          <p:nvPr/>
        </p:nvGrpSpPr>
        <p:grpSpPr>
          <a:xfrm>
            <a:off x="6289829" y="5589404"/>
            <a:ext cx="2471563" cy="642026"/>
            <a:chOff x="6771273" y="5708742"/>
            <a:chExt cx="2471563" cy="642026"/>
          </a:xfrm>
        </p:grpSpPr>
        <p:sp>
          <p:nvSpPr>
            <p:cNvPr id="23" name="Стрелка: шеврон 22">
              <a:extLst>
                <a:ext uri="{FF2B5EF4-FFF2-40B4-BE49-F238E27FC236}">
                  <a16:creationId xmlns="" xmlns:a16="http://schemas.microsoft.com/office/drawing/2014/main" id="{33CC962A-50C1-4433-810B-1DA9752A3575}"/>
                </a:ext>
              </a:extLst>
            </p:cNvPr>
            <p:cNvSpPr/>
            <p:nvPr/>
          </p:nvSpPr>
          <p:spPr>
            <a:xfrm>
              <a:off x="836359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24" name="Стрелка: шеврон 23">
              <a:extLst>
                <a:ext uri="{FF2B5EF4-FFF2-40B4-BE49-F238E27FC236}">
                  <a16:creationId xmlns="" xmlns:a16="http://schemas.microsoft.com/office/drawing/2014/main" id="{CA2B5836-5E70-468A-8752-D331E25A4E57}"/>
                </a:ext>
              </a:extLst>
            </p:cNvPr>
            <p:cNvSpPr/>
            <p:nvPr/>
          </p:nvSpPr>
          <p:spPr>
            <a:xfrm>
              <a:off x="796551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25" name="Стрелка: шеврон 24">
              <a:extLst>
                <a:ext uri="{FF2B5EF4-FFF2-40B4-BE49-F238E27FC236}">
                  <a16:creationId xmlns="" xmlns:a16="http://schemas.microsoft.com/office/drawing/2014/main" id="{A4062407-2A89-4399-84C5-FD5716E8ABA4}"/>
                </a:ext>
              </a:extLst>
            </p:cNvPr>
            <p:cNvSpPr/>
            <p:nvPr/>
          </p:nvSpPr>
          <p:spPr>
            <a:xfrm>
              <a:off x="756743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26" name="Стрелка: шеврон 25">
              <a:extLst>
                <a:ext uri="{FF2B5EF4-FFF2-40B4-BE49-F238E27FC236}">
                  <a16:creationId xmlns="" xmlns:a16="http://schemas.microsoft.com/office/drawing/2014/main" id="{904DB301-1D24-4E21-B934-6351A93FD13E}"/>
                </a:ext>
              </a:extLst>
            </p:cNvPr>
            <p:cNvSpPr/>
            <p:nvPr/>
          </p:nvSpPr>
          <p:spPr>
            <a:xfrm>
              <a:off x="716935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27" name="Стрелка: шеврон 26">
              <a:extLst>
                <a:ext uri="{FF2B5EF4-FFF2-40B4-BE49-F238E27FC236}">
                  <a16:creationId xmlns="" xmlns:a16="http://schemas.microsoft.com/office/drawing/2014/main" id="{2A25B7FD-A6C7-4739-AB4D-84254FE7FB94}"/>
                </a:ext>
              </a:extLst>
            </p:cNvPr>
            <p:cNvSpPr/>
            <p:nvPr/>
          </p:nvSpPr>
          <p:spPr>
            <a:xfrm>
              <a:off x="67712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28" name="Стрелка: шеврон 27">
              <a:extLst>
                <a:ext uri="{FF2B5EF4-FFF2-40B4-BE49-F238E27FC236}">
                  <a16:creationId xmlns="" xmlns:a16="http://schemas.microsoft.com/office/drawing/2014/main" id="{EE80D6B5-0280-422B-8C74-441410B8887A}"/>
                </a:ext>
              </a:extLst>
            </p:cNvPr>
            <p:cNvSpPr/>
            <p:nvPr/>
          </p:nvSpPr>
          <p:spPr>
            <a:xfrm>
              <a:off x="87616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grpSp>
      <p:pic>
        <p:nvPicPr>
          <p:cNvPr id="45" name="Рисунок 44">
            <a:extLst>
              <a:ext uri="{FF2B5EF4-FFF2-40B4-BE49-F238E27FC236}">
                <a16:creationId xmlns="" xmlns:a16="http://schemas.microsoft.com/office/drawing/2014/main" id="{C13D27E9-C6F4-455D-87B8-48CD8467AE0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395" t="-376" r="5361" b="2014"/>
          <a:stretch/>
        </p:blipFill>
        <p:spPr>
          <a:xfrm>
            <a:off x="9391739" y="1491633"/>
            <a:ext cx="1941684" cy="1796264"/>
          </a:xfrm>
          <a:prstGeom prst="ellipse">
            <a:avLst/>
          </a:prstGeom>
          <a:effectLst>
            <a:outerShdw blurRad="38100" sx="101000" sy="101000" algn="ctr" rotWithShape="0">
              <a:prstClr val="black">
                <a:alpha val="40000"/>
              </a:prstClr>
            </a:outerShdw>
          </a:effectLst>
        </p:spPr>
      </p:pic>
      <p:pic>
        <p:nvPicPr>
          <p:cNvPr id="53" name="Рисунок 52">
            <a:extLst>
              <a:ext uri="{FF2B5EF4-FFF2-40B4-BE49-F238E27FC236}">
                <a16:creationId xmlns="" xmlns:a16="http://schemas.microsoft.com/office/drawing/2014/main" id="{FF223BC6-1C6C-4DB1-ADC0-418599913141}"/>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6641" b="94727" l="9804" r="89916">
                        <a14:foregroundMark x1="15406" y1="94727" x2="15406" y2="94727"/>
                        <a14:foregroundMark x1="80392" y1="6641" x2="80392" y2="6641"/>
                        <a14:foregroundMark x1="40616" y1="10547" x2="40616" y2="10547"/>
                        <a14:foregroundMark x1="25490" y1="13672" x2="25490" y2="13672"/>
                        <a14:foregroundMark x1="43978" y1="11523" x2="43978" y2="11523"/>
                        <a14:foregroundMark x1="55742" y1="8984" x2="55742" y2="8984"/>
                        <a14:foregroundMark x1="78431" y1="8398" x2="78431" y2="8398"/>
                        <a14:foregroundMark x1="67227" y1="9766" x2="67227" y2="9766"/>
                      </a14:backgroundRemoval>
                    </a14:imgEffect>
                  </a14:imgLayer>
                </a14:imgProps>
              </a:ext>
              <a:ext uri="{28A0092B-C50C-407E-A947-70E740481C1C}">
                <a14:useLocalDpi xmlns:a14="http://schemas.microsoft.com/office/drawing/2010/main" val="0"/>
              </a:ext>
            </a:extLst>
          </a:blip>
          <a:stretch>
            <a:fillRect/>
          </a:stretch>
        </p:blipFill>
        <p:spPr>
          <a:xfrm>
            <a:off x="1039289" y="1385113"/>
            <a:ext cx="1474028" cy="1986674"/>
          </a:xfrm>
          <a:prstGeom prst="rect">
            <a:avLst/>
          </a:prstGeom>
          <a:effectLst>
            <a:outerShdw blurRad="76200" dist="254000" dir="13500000" sy="23000" kx="1200000" algn="br" rotWithShape="0">
              <a:prstClr val="black">
                <a:alpha val="20000"/>
              </a:prstClr>
            </a:outerShdw>
          </a:effectLst>
        </p:spPr>
      </p:pic>
      <p:pic>
        <p:nvPicPr>
          <p:cNvPr id="55" name="Рисунок 54">
            <a:extLst>
              <a:ext uri="{FF2B5EF4-FFF2-40B4-BE49-F238E27FC236}">
                <a16:creationId xmlns="" xmlns:a16="http://schemas.microsoft.com/office/drawing/2014/main" id="{FA254136-E806-4634-A0BD-4D04026825A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5143" b="96571" l="10000" r="90000">
                        <a14:foregroundMark x1="39143" y1="5143" x2="39143" y2="5143"/>
                        <a14:foregroundMark x1="67429" y1="93143" x2="67429" y2="93143"/>
                        <a14:foregroundMark x1="22857" y1="96571" x2="22857" y2="96571"/>
                      </a14:backgroundRemoval>
                    </a14:imgEffect>
                  </a14:imgLayer>
                </a14:imgProps>
              </a:ext>
              <a:ext uri="{28A0092B-C50C-407E-A947-70E740481C1C}">
                <a14:useLocalDpi xmlns:a14="http://schemas.microsoft.com/office/drawing/2010/main" val="0"/>
              </a:ext>
            </a:extLst>
          </a:blip>
          <a:stretch>
            <a:fillRect/>
          </a:stretch>
        </p:blipFill>
        <p:spPr>
          <a:xfrm>
            <a:off x="3836052" y="1491633"/>
            <a:ext cx="1846546" cy="1846546"/>
          </a:xfrm>
          <a:prstGeom prst="rect">
            <a:avLst/>
          </a:prstGeom>
          <a:effectLst>
            <a:outerShdw blurRad="76200" dir="13500000" sy="23000" kx="1200000" algn="br" rotWithShape="0">
              <a:prstClr val="black">
                <a:alpha val="20000"/>
              </a:prstClr>
            </a:outerShdw>
          </a:effectLst>
        </p:spPr>
      </p:pic>
      <p:grpSp>
        <p:nvGrpSpPr>
          <p:cNvPr id="58" name="Группа 57">
            <a:extLst>
              <a:ext uri="{FF2B5EF4-FFF2-40B4-BE49-F238E27FC236}">
                <a16:creationId xmlns="" xmlns:a16="http://schemas.microsoft.com/office/drawing/2014/main" id="{151AA7B4-A861-4381-8253-438442166579}"/>
              </a:ext>
            </a:extLst>
          </p:cNvPr>
          <p:cNvGrpSpPr/>
          <p:nvPr/>
        </p:nvGrpSpPr>
        <p:grpSpPr>
          <a:xfrm rot="1515935">
            <a:off x="6470580" y="1323610"/>
            <a:ext cx="2099597" cy="2027402"/>
            <a:chOff x="5567615" y="1961295"/>
            <a:chExt cx="3634441" cy="3509469"/>
          </a:xfrm>
          <a:effectLst>
            <a:outerShdw blurRad="38100" sx="101000" sy="101000" algn="ctr" rotWithShape="0">
              <a:prstClr val="black">
                <a:alpha val="40000"/>
              </a:prstClr>
            </a:outerShdw>
          </a:effectLst>
        </p:grpSpPr>
        <p:pic>
          <p:nvPicPr>
            <p:cNvPr id="43" name="Рисунок 42">
              <a:extLst>
                <a:ext uri="{FF2B5EF4-FFF2-40B4-BE49-F238E27FC236}">
                  <a16:creationId xmlns="" xmlns:a16="http://schemas.microsoft.com/office/drawing/2014/main" id="{BE7DCD59-4B7B-4D20-9653-3635B9C315A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47118" y="3115952"/>
              <a:ext cx="1654938" cy="1654938"/>
            </a:xfrm>
            <a:prstGeom prst="ellipse">
              <a:avLst/>
            </a:prstGeom>
          </p:spPr>
        </p:pic>
        <p:pic>
          <p:nvPicPr>
            <p:cNvPr id="47" name="Рисунок 46">
              <a:extLst>
                <a:ext uri="{FF2B5EF4-FFF2-40B4-BE49-F238E27FC236}">
                  <a16:creationId xmlns="" xmlns:a16="http://schemas.microsoft.com/office/drawing/2014/main" id="{80151458-85D2-4117-8D8A-AC70663806B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47283" y="3871094"/>
              <a:ext cx="1599670" cy="1599670"/>
            </a:xfrm>
            <a:prstGeom prst="rect">
              <a:avLst/>
            </a:prstGeom>
          </p:spPr>
        </p:pic>
        <p:pic>
          <p:nvPicPr>
            <p:cNvPr id="49" name="Рисунок 48">
              <a:extLst>
                <a:ext uri="{FF2B5EF4-FFF2-40B4-BE49-F238E27FC236}">
                  <a16:creationId xmlns="" xmlns:a16="http://schemas.microsoft.com/office/drawing/2014/main" id="{7C01D813-D937-42A9-9111-6DA37AC516D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13515" y="1961295"/>
              <a:ext cx="1666875" cy="1666875"/>
            </a:xfrm>
            <a:prstGeom prst="rect">
              <a:avLst/>
            </a:prstGeom>
          </p:spPr>
        </p:pic>
        <p:pic>
          <p:nvPicPr>
            <p:cNvPr id="51" name="Рисунок 50">
              <a:extLst>
                <a:ext uri="{FF2B5EF4-FFF2-40B4-BE49-F238E27FC236}">
                  <a16:creationId xmlns="" xmlns:a16="http://schemas.microsoft.com/office/drawing/2014/main" id="{E48B570E-54DF-4646-A283-5D163DC07A6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63103" y="2470017"/>
              <a:ext cx="1714660" cy="1701264"/>
            </a:xfrm>
            <a:prstGeom prst="rect">
              <a:avLst/>
            </a:prstGeom>
          </p:spPr>
        </p:pic>
        <p:pic>
          <p:nvPicPr>
            <p:cNvPr id="57" name="Рисунок 56">
              <a:extLst>
                <a:ext uri="{FF2B5EF4-FFF2-40B4-BE49-F238E27FC236}">
                  <a16:creationId xmlns="" xmlns:a16="http://schemas.microsoft.com/office/drawing/2014/main" id="{F7F6DF72-6049-4C07-86C4-51B8872F6D3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567617" y="3191772"/>
              <a:ext cx="1714902" cy="1652585"/>
            </a:xfrm>
            <a:prstGeom prst="rect">
              <a:avLst/>
            </a:prstGeom>
          </p:spPr>
        </p:pic>
      </p:grpSp>
      <p:sp>
        <p:nvSpPr>
          <p:cNvPr id="48" name="Заголовок 1"/>
          <p:cNvSpPr txBox="1">
            <a:spLocks/>
          </p:cNvSpPr>
          <p:nvPr/>
        </p:nvSpPr>
        <p:spPr>
          <a:xfrm>
            <a:off x="217583" y="-74583"/>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10000"/>
              </a:lnSpc>
            </a:pPr>
            <a:r>
              <a:rPr lang="uz-Cyrl-UZ" sz="2800" b="1" dirty="0">
                <a:latin typeface="Arial" panose="020B0604020202020204" pitchFamily="34" charset="0"/>
              </a:rPr>
              <a:t>ПРЕЗИДЕНТ САЙЛОВИ ТЎҒРИСИДАГИ </a:t>
            </a:r>
            <a:r>
              <a:rPr lang="uz-Cyrl-UZ" sz="2800" b="1" dirty="0" smtClean="0">
                <a:latin typeface="Arial" panose="020B0604020202020204" pitchFamily="34" charset="0"/>
              </a:rPr>
              <a:t/>
            </a:r>
            <a:br>
              <a:rPr lang="uz-Cyrl-UZ" sz="2800" b="1" dirty="0" smtClean="0">
                <a:latin typeface="Arial" panose="020B0604020202020204" pitchFamily="34" charset="0"/>
              </a:rPr>
            </a:br>
            <a:r>
              <a:rPr lang="uz-Cyrl-UZ" sz="2800" b="1" dirty="0" smtClean="0">
                <a:latin typeface="Arial" panose="020B0604020202020204" pitchFamily="34" charset="0"/>
              </a:rPr>
              <a:t>ҚОНУН </a:t>
            </a:r>
            <a:r>
              <a:rPr lang="uz-Cyrl-UZ" sz="2800" b="1" dirty="0" smtClean="0">
                <a:latin typeface="Arial" panose="020B0604020202020204" pitchFamily="34" charset="0"/>
              </a:rPr>
              <a:t>ҲУЖЖАТЛАРИ </a:t>
            </a:r>
            <a:r>
              <a:rPr lang="uz-Cyrl-UZ" sz="2800" b="1" dirty="0" smtClean="0">
                <a:latin typeface="Arial" panose="020B0604020202020204" pitchFamily="34" charset="0"/>
              </a:rPr>
              <a:t>ТИЗИМИ</a:t>
            </a:r>
            <a:endParaRPr lang="ru-RU" sz="2800" b="1" dirty="0">
              <a:latin typeface="Arial" panose="020B0604020202020204" pitchFamily="34" charset="0"/>
            </a:endParaRPr>
          </a:p>
        </p:txBody>
      </p:sp>
      <p:grpSp>
        <p:nvGrpSpPr>
          <p:cNvPr id="42" name="Группа 41">
            <a:extLst>
              <a:ext uri="{FF2B5EF4-FFF2-40B4-BE49-F238E27FC236}">
                <a16:creationId xmlns="" xmlns:a16="http://schemas.microsoft.com/office/drawing/2014/main" id="{469001CF-99EC-4021-B361-A9C46DEACC81}"/>
              </a:ext>
            </a:extLst>
          </p:cNvPr>
          <p:cNvGrpSpPr/>
          <p:nvPr/>
        </p:nvGrpSpPr>
        <p:grpSpPr>
          <a:xfrm>
            <a:off x="9126798" y="5589404"/>
            <a:ext cx="2471563" cy="642026"/>
            <a:chOff x="6771273" y="5708742"/>
            <a:chExt cx="2471563" cy="642026"/>
          </a:xfrm>
        </p:grpSpPr>
        <p:sp>
          <p:nvSpPr>
            <p:cNvPr id="44" name="Стрелка: шеврон 22">
              <a:extLst>
                <a:ext uri="{FF2B5EF4-FFF2-40B4-BE49-F238E27FC236}">
                  <a16:creationId xmlns="" xmlns:a16="http://schemas.microsoft.com/office/drawing/2014/main" id="{33CC962A-50C1-4433-810B-1DA9752A3575}"/>
                </a:ext>
              </a:extLst>
            </p:cNvPr>
            <p:cNvSpPr/>
            <p:nvPr/>
          </p:nvSpPr>
          <p:spPr>
            <a:xfrm>
              <a:off x="836359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46" name="Стрелка: шеврон 23">
              <a:extLst>
                <a:ext uri="{FF2B5EF4-FFF2-40B4-BE49-F238E27FC236}">
                  <a16:creationId xmlns="" xmlns:a16="http://schemas.microsoft.com/office/drawing/2014/main" id="{CA2B5836-5E70-468A-8752-D331E25A4E57}"/>
                </a:ext>
              </a:extLst>
            </p:cNvPr>
            <p:cNvSpPr/>
            <p:nvPr/>
          </p:nvSpPr>
          <p:spPr>
            <a:xfrm>
              <a:off x="796551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50" name="Стрелка: шеврон 24">
              <a:extLst>
                <a:ext uri="{FF2B5EF4-FFF2-40B4-BE49-F238E27FC236}">
                  <a16:creationId xmlns="" xmlns:a16="http://schemas.microsoft.com/office/drawing/2014/main" id="{A4062407-2A89-4399-84C5-FD5716E8ABA4}"/>
                </a:ext>
              </a:extLst>
            </p:cNvPr>
            <p:cNvSpPr/>
            <p:nvPr/>
          </p:nvSpPr>
          <p:spPr>
            <a:xfrm>
              <a:off x="756743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52" name="Стрелка: шеврон 25">
              <a:extLst>
                <a:ext uri="{FF2B5EF4-FFF2-40B4-BE49-F238E27FC236}">
                  <a16:creationId xmlns="" xmlns:a16="http://schemas.microsoft.com/office/drawing/2014/main" id="{904DB301-1D24-4E21-B934-6351A93FD13E}"/>
                </a:ext>
              </a:extLst>
            </p:cNvPr>
            <p:cNvSpPr/>
            <p:nvPr/>
          </p:nvSpPr>
          <p:spPr>
            <a:xfrm>
              <a:off x="716935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54" name="Стрелка: шеврон 26">
              <a:extLst>
                <a:ext uri="{FF2B5EF4-FFF2-40B4-BE49-F238E27FC236}">
                  <a16:creationId xmlns="" xmlns:a16="http://schemas.microsoft.com/office/drawing/2014/main" id="{2A25B7FD-A6C7-4739-AB4D-84254FE7FB94}"/>
                </a:ext>
              </a:extLst>
            </p:cNvPr>
            <p:cNvSpPr/>
            <p:nvPr/>
          </p:nvSpPr>
          <p:spPr>
            <a:xfrm>
              <a:off x="67712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56" name="Стрелка: шеврон 27">
              <a:extLst>
                <a:ext uri="{FF2B5EF4-FFF2-40B4-BE49-F238E27FC236}">
                  <a16:creationId xmlns="" xmlns:a16="http://schemas.microsoft.com/office/drawing/2014/main" id="{EE80D6B5-0280-422B-8C74-441410B8887A}"/>
                </a:ext>
              </a:extLst>
            </p:cNvPr>
            <p:cNvSpPr/>
            <p:nvPr/>
          </p:nvSpPr>
          <p:spPr>
            <a:xfrm>
              <a:off x="87616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grpSp>
      <p:grpSp>
        <p:nvGrpSpPr>
          <p:cNvPr id="59" name="Группа 58">
            <a:extLst>
              <a:ext uri="{FF2B5EF4-FFF2-40B4-BE49-F238E27FC236}">
                <a16:creationId xmlns="" xmlns:a16="http://schemas.microsoft.com/office/drawing/2014/main" id="{469001CF-99EC-4021-B361-A9C46DEACC81}"/>
              </a:ext>
            </a:extLst>
          </p:cNvPr>
          <p:cNvGrpSpPr/>
          <p:nvPr/>
        </p:nvGrpSpPr>
        <p:grpSpPr>
          <a:xfrm flipH="1" flipV="1">
            <a:off x="565331" y="5589404"/>
            <a:ext cx="2471563" cy="642026"/>
            <a:chOff x="6771273" y="5708742"/>
            <a:chExt cx="2471563" cy="642026"/>
          </a:xfrm>
        </p:grpSpPr>
        <p:sp>
          <p:nvSpPr>
            <p:cNvPr id="60" name="Стрелка: шеврон 22">
              <a:extLst>
                <a:ext uri="{FF2B5EF4-FFF2-40B4-BE49-F238E27FC236}">
                  <a16:creationId xmlns="" xmlns:a16="http://schemas.microsoft.com/office/drawing/2014/main" id="{33CC962A-50C1-4433-810B-1DA9752A3575}"/>
                </a:ext>
              </a:extLst>
            </p:cNvPr>
            <p:cNvSpPr/>
            <p:nvPr/>
          </p:nvSpPr>
          <p:spPr>
            <a:xfrm>
              <a:off x="836359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62" name="Стрелка: шеврон 23">
              <a:extLst>
                <a:ext uri="{FF2B5EF4-FFF2-40B4-BE49-F238E27FC236}">
                  <a16:creationId xmlns="" xmlns:a16="http://schemas.microsoft.com/office/drawing/2014/main" id="{CA2B5836-5E70-468A-8752-D331E25A4E57}"/>
                </a:ext>
              </a:extLst>
            </p:cNvPr>
            <p:cNvSpPr/>
            <p:nvPr/>
          </p:nvSpPr>
          <p:spPr>
            <a:xfrm>
              <a:off x="796551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63" name="Стрелка: шеврон 24">
              <a:extLst>
                <a:ext uri="{FF2B5EF4-FFF2-40B4-BE49-F238E27FC236}">
                  <a16:creationId xmlns="" xmlns:a16="http://schemas.microsoft.com/office/drawing/2014/main" id="{A4062407-2A89-4399-84C5-FD5716E8ABA4}"/>
                </a:ext>
              </a:extLst>
            </p:cNvPr>
            <p:cNvSpPr/>
            <p:nvPr/>
          </p:nvSpPr>
          <p:spPr>
            <a:xfrm>
              <a:off x="756743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64" name="Стрелка: шеврон 25">
              <a:extLst>
                <a:ext uri="{FF2B5EF4-FFF2-40B4-BE49-F238E27FC236}">
                  <a16:creationId xmlns="" xmlns:a16="http://schemas.microsoft.com/office/drawing/2014/main" id="{904DB301-1D24-4E21-B934-6351A93FD13E}"/>
                </a:ext>
              </a:extLst>
            </p:cNvPr>
            <p:cNvSpPr/>
            <p:nvPr/>
          </p:nvSpPr>
          <p:spPr>
            <a:xfrm>
              <a:off x="716935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65" name="Стрелка: шеврон 26">
              <a:extLst>
                <a:ext uri="{FF2B5EF4-FFF2-40B4-BE49-F238E27FC236}">
                  <a16:creationId xmlns="" xmlns:a16="http://schemas.microsoft.com/office/drawing/2014/main" id="{2A25B7FD-A6C7-4739-AB4D-84254FE7FB94}"/>
                </a:ext>
              </a:extLst>
            </p:cNvPr>
            <p:cNvSpPr/>
            <p:nvPr/>
          </p:nvSpPr>
          <p:spPr>
            <a:xfrm>
              <a:off x="67712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66" name="Стрелка: шеврон 27">
              <a:extLst>
                <a:ext uri="{FF2B5EF4-FFF2-40B4-BE49-F238E27FC236}">
                  <a16:creationId xmlns="" xmlns:a16="http://schemas.microsoft.com/office/drawing/2014/main" id="{EE80D6B5-0280-422B-8C74-441410B8887A}"/>
                </a:ext>
              </a:extLst>
            </p:cNvPr>
            <p:cNvSpPr/>
            <p:nvPr/>
          </p:nvSpPr>
          <p:spPr>
            <a:xfrm>
              <a:off x="87616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grpSp>
      <p:grpSp>
        <p:nvGrpSpPr>
          <p:cNvPr id="67" name="Группа 66">
            <a:extLst>
              <a:ext uri="{FF2B5EF4-FFF2-40B4-BE49-F238E27FC236}">
                <a16:creationId xmlns="" xmlns:a16="http://schemas.microsoft.com/office/drawing/2014/main" id="{469001CF-99EC-4021-B361-A9C46DEACC81}"/>
              </a:ext>
            </a:extLst>
          </p:cNvPr>
          <p:cNvGrpSpPr/>
          <p:nvPr/>
        </p:nvGrpSpPr>
        <p:grpSpPr>
          <a:xfrm flipH="1" flipV="1">
            <a:off x="3402300" y="5589404"/>
            <a:ext cx="2471563" cy="642026"/>
            <a:chOff x="6771273" y="5708742"/>
            <a:chExt cx="2471563" cy="642026"/>
          </a:xfrm>
        </p:grpSpPr>
        <p:sp>
          <p:nvSpPr>
            <p:cNvPr id="68" name="Стрелка: шеврон 22">
              <a:extLst>
                <a:ext uri="{FF2B5EF4-FFF2-40B4-BE49-F238E27FC236}">
                  <a16:creationId xmlns="" xmlns:a16="http://schemas.microsoft.com/office/drawing/2014/main" id="{33CC962A-50C1-4433-810B-1DA9752A3575}"/>
                </a:ext>
              </a:extLst>
            </p:cNvPr>
            <p:cNvSpPr/>
            <p:nvPr/>
          </p:nvSpPr>
          <p:spPr>
            <a:xfrm>
              <a:off x="836359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69" name="Стрелка: шеврон 23">
              <a:extLst>
                <a:ext uri="{FF2B5EF4-FFF2-40B4-BE49-F238E27FC236}">
                  <a16:creationId xmlns="" xmlns:a16="http://schemas.microsoft.com/office/drawing/2014/main" id="{CA2B5836-5E70-468A-8752-D331E25A4E57}"/>
                </a:ext>
              </a:extLst>
            </p:cNvPr>
            <p:cNvSpPr/>
            <p:nvPr/>
          </p:nvSpPr>
          <p:spPr>
            <a:xfrm>
              <a:off x="796551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70" name="Стрелка: шеврон 24">
              <a:extLst>
                <a:ext uri="{FF2B5EF4-FFF2-40B4-BE49-F238E27FC236}">
                  <a16:creationId xmlns="" xmlns:a16="http://schemas.microsoft.com/office/drawing/2014/main" id="{A4062407-2A89-4399-84C5-FD5716E8ABA4}"/>
                </a:ext>
              </a:extLst>
            </p:cNvPr>
            <p:cNvSpPr/>
            <p:nvPr/>
          </p:nvSpPr>
          <p:spPr>
            <a:xfrm>
              <a:off x="756743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71" name="Стрелка: шеврон 25">
              <a:extLst>
                <a:ext uri="{FF2B5EF4-FFF2-40B4-BE49-F238E27FC236}">
                  <a16:creationId xmlns="" xmlns:a16="http://schemas.microsoft.com/office/drawing/2014/main" id="{904DB301-1D24-4E21-B934-6351A93FD13E}"/>
                </a:ext>
              </a:extLst>
            </p:cNvPr>
            <p:cNvSpPr/>
            <p:nvPr/>
          </p:nvSpPr>
          <p:spPr>
            <a:xfrm>
              <a:off x="716935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72" name="Стрелка: шеврон 26">
              <a:extLst>
                <a:ext uri="{FF2B5EF4-FFF2-40B4-BE49-F238E27FC236}">
                  <a16:creationId xmlns="" xmlns:a16="http://schemas.microsoft.com/office/drawing/2014/main" id="{2A25B7FD-A6C7-4739-AB4D-84254FE7FB94}"/>
                </a:ext>
              </a:extLst>
            </p:cNvPr>
            <p:cNvSpPr/>
            <p:nvPr/>
          </p:nvSpPr>
          <p:spPr>
            <a:xfrm>
              <a:off x="67712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sp>
          <p:nvSpPr>
            <p:cNvPr id="73" name="Стрелка: шеврон 27">
              <a:extLst>
                <a:ext uri="{FF2B5EF4-FFF2-40B4-BE49-F238E27FC236}">
                  <a16:creationId xmlns="" xmlns:a16="http://schemas.microsoft.com/office/drawing/2014/main" id="{EE80D6B5-0280-422B-8C74-441410B8887A}"/>
                </a:ext>
              </a:extLst>
            </p:cNvPr>
            <p:cNvSpPr/>
            <p:nvPr/>
          </p:nvSpPr>
          <p:spPr>
            <a:xfrm>
              <a:off x="87616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53694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Стрелка: шеврон 36">
            <a:extLst>
              <a:ext uri="{FF2B5EF4-FFF2-40B4-BE49-F238E27FC236}">
                <a16:creationId xmlns="" xmlns:a16="http://schemas.microsoft.com/office/drawing/2014/main" id="{DCA7F8DC-47E0-4DF1-8956-872B85553266}"/>
              </a:ext>
            </a:extLst>
          </p:cNvPr>
          <p:cNvSpPr/>
          <p:nvPr/>
        </p:nvSpPr>
        <p:spPr>
          <a:xfrm>
            <a:off x="3548776" y="1381327"/>
            <a:ext cx="5752043" cy="5281737"/>
          </a:xfrm>
          <a:prstGeom prst="chevron">
            <a:avLst>
              <a:gd name="adj" fmla="val 14930"/>
            </a:avLst>
          </a:prstGeom>
          <a:solidFill>
            <a:srgbClr val="F2F2F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cxnSp>
        <p:nvCxnSpPr>
          <p:cNvPr id="26" name="Прямая соединительная линия 25">
            <a:extLst>
              <a:ext uri="{FF2B5EF4-FFF2-40B4-BE49-F238E27FC236}">
                <a16:creationId xmlns="" xmlns:a16="http://schemas.microsoft.com/office/drawing/2014/main" id="{504DC7C7-CB9F-4AEE-9401-3404F4622A4C}"/>
              </a:ext>
            </a:extLst>
          </p:cNvPr>
          <p:cNvCxnSpPr>
            <a:cxnSpLocks/>
          </p:cNvCxnSpPr>
          <p:nvPr/>
        </p:nvCxnSpPr>
        <p:spPr>
          <a:xfrm>
            <a:off x="4189011" y="5134392"/>
            <a:ext cx="449002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a:extLst>
              <a:ext uri="{FF2B5EF4-FFF2-40B4-BE49-F238E27FC236}">
                <a16:creationId xmlns="" xmlns:a16="http://schemas.microsoft.com/office/drawing/2014/main" id="{56361B57-0D8F-4119-8737-DF2D149AC6D4}"/>
              </a:ext>
            </a:extLst>
          </p:cNvPr>
          <p:cNvCxnSpPr>
            <a:cxnSpLocks/>
          </p:cNvCxnSpPr>
          <p:nvPr/>
        </p:nvCxnSpPr>
        <p:spPr>
          <a:xfrm>
            <a:off x="4380593" y="3768006"/>
            <a:ext cx="455298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a:extLst>
              <a:ext uri="{FF2B5EF4-FFF2-40B4-BE49-F238E27FC236}">
                <a16:creationId xmlns="" xmlns:a16="http://schemas.microsoft.com/office/drawing/2014/main" id="{3E031108-CCDC-4E6B-B45B-D808FC44A7CE}"/>
              </a:ext>
            </a:extLst>
          </p:cNvPr>
          <p:cNvCxnSpPr>
            <a:cxnSpLocks/>
          </p:cNvCxnSpPr>
          <p:nvPr/>
        </p:nvCxnSpPr>
        <p:spPr>
          <a:xfrm>
            <a:off x="4101193" y="2574667"/>
            <a:ext cx="449299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 name="Полилиния: фигура 2">
            <a:extLst>
              <a:ext uri="{FF2B5EF4-FFF2-40B4-BE49-F238E27FC236}">
                <a16:creationId xmlns="" xmlns:a16="http://schemas.microsoft.com/office/drawing/2014/main" id="{BEF936BC-28E8-4FA8-9B1C-064B228CF753}"/>
              </a:ext>
            </a:extLst>
          </p:cNvPr>
          <p:cNvSpPr/>
          <p:nvPr/>
        </p:nvSpPr>
        <p:spPr>
          <a:xfrm>
            <a:off x="4318289" y="1394824"/>
            <a:ext cx="3919700" cy="1194136"/>
          </a:xfrm>
          <a:custGeom>
            <a:avLst/>
            <a:gdLst>
              <a:gd name="connsiteX0" fmla="*/ 0 w 7153276"/>
              <a:gd name="connsiteY0" fmla="*/ 199027 h 1194136"/>
              <a:gd name="connsiteX1" fmla="*/ 199027 w 7153276"/>
              <a:gd name="connsiteY1" fmla="*/ 0 h 1194136"/>
              <a:gd name="connsiteX2" fmla="*/ 6954249 w 7153276"/>
              <a:gd name="connsiteY2" fmla="*/ 0 h 1194136"/>
              <a:gd name="connsiteX3" fmla="*/ 7153276 w 7153276"/>
              <a:gd name="connsiteY3" fmla="*/ 199027 h 1194136"/>
              <a:gd name="connsiteX4" fmla="*/ 7153276 w 7153276"/>
              <a:gd name="connsiteY4" fmla="*/ 995109 h 1194136"/>
              <a:gd name="connsiteX5" fmla="*/ 6954249 w 7153276"/>
              <a:gd name="connsiteY5" fmla="*/ 1194136 h 1194136"/>
              <a:gd name="connsiteX6" fmla="*/ 199027 w 7153276"/>
              <a:gd name="connsiteY6" fmla="*/ 1194136 h 1194136"/>
              <a:gd name="connsiteX7" fmla="*/ 0 w 7153276"/>
              <a:gd name="connsiteY7" fmla="*/ 995109 h 1194136"/>
              <a:gd name="connsiteX8" fmla="*/ 0 w 7153276"/>
              <a:gd name="connsiteY8" fmla="*/ 199027 h 119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53276" h="1194136">
                <a:moveTo>
                  <a:pt x="0" y="199027"/>
                </a:moveTo>
                <a:cubicBezTo>
                  <a:pt x="0" y="89107"/>
                  <a:pt x="89107" y="0"/>
                  <a:pt x="199027" y="0"/>
                </a:cubicBezTo>
                <a:lnTo>
                  <a:pt x="6954249" y="0"/>
                </a:lnTo>
                <a:cubicBezTo>
                  <a:pt x="7064169" y="0"/>
                  <a:pt x="7153276" y="89107"/>
                  <a:pt x="7153276" y="199027"/>
                </a:cubicBezTo>
                <a:lnTo>
                  <a:pt x="7153276" y="995109"/>
                </a:lnTo>
                <a:cubicBezTo>
                  <a:pt x="7153276" y="1105029"/>
                  <a:pt x="7064169" y="1194136"/>
                  <a:pt x="6954249" y="1194136"/>
                </a:cubicBezTo>
                <a:lnTo>
                  <a:pt x="199027" y="1194136"/>
                </a:lnTo>
                <a:cubicBezTo>
                  <a:pt x="89107" y="1194136"/>
                  <a:pt x="0" y="1105029"/>
                  <a:pt x="0" y="995109"/>
                </a:cubicBezTo>
                <a:lnTo>
                  <a:pt x="0" y="199027"/>
                </a:lnTo>
                <a:close/>
              </a:path>
            </a:pathLst>
          </a:custGeom>
          <a:noFill/>
          <a:ln>
            <a:noFill/>
          </a:ln>
        </p:spPr>
        <p:style>
          <a:lnRef idx="1">
            <a:schemeClr val="accent4"/>
          </a:lnRef>
          <a:fillRef idx="2">
            <a:schemeClr val="accent4"/>
          </a:fillRef>
          <a:effectRef idx="1">
            <a:schemeClr val="accent4"/>
          </a:effectRef>
          <a:fontRef idx="minor">
            <a:schemeClr val="dk1"/>
          </a:fontRef>
        </p:style>
        <p:txBody>
          <a:bodyPr spcFirstLastPara="0" vert="horz" wrap="square" lIns="149733" tIns="149733" rIns="149733" bIns="149733" numCol="1" spcCol="1270" anchor="ctr" anchorCtr="0">
            <a:noAutofit/>
          </a:bodyPr>
          <a:lstStyle/>
          <a:p>
            <a:pPr marL="0" lvl="0" indent="0" algn="ctr" defTabSz="1066800" rtl="0">
              <a:lnSpc>
                <a:spcPct val="90000"/>
              </a:lnSpc>
              <a:spcBef>
                <a:spcPct val="0"/>
              </a:spcBef>
              <a:spcAft>
                <a:spcPct val="35000"/>
              </a:spcAft>
              <a:buNone/>
            </a:pPr>
            <a:r>
              <a:rPr lang="ru-RU" sz="3200" b="1" kern="1200" dirty="0">
                <a:solidFill>
                  <a:srgbClr val="245A8C"/>
                </a:solidFill>
                <a:latin typeface="Arial" panose="020B0604020202020204" pitchFamily="34" charset="0"/>
                <a:cs typeface="Arial" panose="020B0604020202020204" pitchFamily="34" charset="0"/>
              </a:rPr>
              <a:t>35 </a:t>
            </a:r>
            <a:r>
              <a:rPr lang="ru-RU" sz="3200" b="1" kern="1200" dirty="0" err="1">
                <a:solidFill>
                  <a:srgbClr val="245A8C"/>
                </a:solidFill>
                <a:latin typeface="Arial" panose="020B0604020202020204" pitchFamily="34" charset="0"/>
                <a:cs typeface="Arial" panose="020B0604020202020204" pitchFamily="34" charset="0"/>
              </a:rPr>
              <a:t>ёшд</a:t>
            </a:r>
            <a:r>
              <a:rPr lang="uz-Latn-UZ" sz="3200" b="1" kern="1200" dirty="0">
                <a:solidFill>
                  <a:srgbClr val="245A8C"/>
                </a:solidFill>
                <a:latin typeface="Arial" panose="020B0604020202020204" pitchFamily="34" charset="0"/>
                <a:cs typeface="Arial" panose="020B0604020202020204" pitchFamily="34" charset="0"/>
              </a:rPr>
              <a:t>a</a:t>
            </a:r>
            <a:r>
              <a:rPr lang="ru-RU" sz="3200" b="1" kern="1200" dirty="0">
                <a:solidFill>
                  <a:srgbClr val="245A8C"/>
                </a:solidFill>
                <a:latin typeface="Arial" panose="020B0604020202020204" pitchFamily="34" charset="0"/>
                <a:cs typeface="Arial" panose="020B0604020202020204" pitchFamily="34" charset="0"/>
              </a:rPr>
              <a:t>н </a:t>
            </a:r>
            <a:r>
              <a:rPr lang="ru-RU" sz="2000" b="1" kern="1200" dirty="0">
                <a:solidFill>
                  <a:schemeClr val="tx1">
                    <a:lumMod val="75000"/>
                    <a:lumOff val="25000"/>
                  </a:schemeClr>
                </a:solidFill>
                <a:latin typeface="Arial" panose="020B0604020202020204" pitchFamily="34" charset="0"/>
                <a:cs typeface="Arial" panose="020B0604020202020204" pitchFamily="34" charset="0"/>
              </a:rPr>
              <a:t/>
            </a:r>
            <a:br>
              <a:rPr lang="ru-RU" sz="2000" b="1" kern="1200" dirty="0">
                <a:solidFill>
                  <a:schemeClr val="tx1">
                    <a:lumMod val="75000"/>
                    <a:lumOff val="25000"/>
                  </a:schemeClr>
                </a:solidFill>
                <a:latin typeface="Arial" panose="020B0604020202020204" pitchFamily="34" charset="0"/>
                <a:cs typeface="Arial" panose="020B0604020202020204" pitchFamily="34" charset="0"/>
              </a:rPr>
            </a:br>
            <a:r>
              <a:rPr lang="ru-RU" sz="2000" b="1" kern="1200" dirty="0" err="1">
                <a:solidFill>
                  <a:schemeClr val="tx1">
                    <a:lumMod val="75000"/>
                    <a:lumOff val="25000"/>
                  </a:schemeClr>
                </a:solidFill>
                <a:latin typeface="Arial" panose="020B0604020202020204" pitchFamily="34" charset="0"/>
                <a:cs typeface="Arial" panose="020B0604020202020204" pitchFamily="34" charset="0"/>
              </a:rPr>
              <a:t>кичик</a:t>
            </a:r>
            <a:r>
              <a:rPr lang="ru-RU" sz="2000" b="1" kern="1200" dirty="0">
                <a:solidFill>
                  <a:schemeClr val="tx1">
                    <a:lumMod val="75000"/>
                    <a:lumOff val="25000"/>
                  </a:schemeClr>
                </a:solidFill>
                <a:latin typeface="Arial" panose="020B0604020202020204" pitchFamily="34" charset="0"/>
                <a:cs typeface="Arial" panose="020B0604020202020204" pitchFamily="34" charset="0"/>
              </a:rPr>
              <a:t> </a:t>
            </a:r>
            <a:r>
              <a:rPr lang="ru-RU" sz="2000" b="1" kern="1200" dirty="0" err="1">
                <a:solidFill>
                  <a:schemeClr val="tx1">
                    <a:lumMod val="75000"/>
                    <a:lumOff val="25000"/>
                  </a:schemeClr>
                </a:solidFill>
                <a:latin typeface="Arial" panose="020B0604020202020204" pitchFamily="34" charset="0"/>
                <a:cs typeface="Arial" panose="020B0604020202020204" pitchFamily="34" charset="0"/>
              </a:rPr>
              <a:t>бўлм</a:t>
            </a:r>
            <a:r>
              <a:rPr lang="uz-Latn-UZ" sz="2000" b="1" kern="1200" dirty="0">
                <a:solidFill>
                  <a:schemeClr val="tx1">
                    <a:lumMod val="75000"/>
                    <a:lumOff val="25000"/>
                  </a:schemeClr>
                </a:solidFill>
                <a:latin typeface="Arial" panose="020B0604020202020204" pitchFamily="34" charset="0"/>
                <a:cs typeface="Arial" panose="020B0604020202020204" pitchFamily="34" charset="0"/>
              </a:rPr>
              <a:t>a</a:t>
            </a:r>
            <a:r>
              <a:rPr lang="ru-RU" sz="2000" b="1" kern="1200" dirty="0">
                <a:solidFill>
                  <a:schemeClr val="tx1">
                    <a:lumMod val="75000"/>
                    <a:lumOff val="25000"/>
                  </a:schemeClr>
                </a:solidFill>
                <a:latin typeface="Arial" panose="020B0604020202020204" pitchFamily="34" charset="0"/>
                <a:cs typeface="Arial" panose="020B0604020202020204" pitchFamily="34" charset="0"/>
              </a:rPr>
              <a:t>г</a:t>
            </a:r>
            <a:r>
              <a:rPr lang="uz-Latn-UZ" sz="2000" b="1" kern="1200" dirty="0">
                <a:solidFill>
                  <a:schemeClr val="tx1">
                    <a:lumMod val="75000"/>
                    <a:lumOff val="25000"/>
                  </a:schemeClr>
                </a:solidFill>
                <a:latin typeface="Arial" panose="020B0604020202020204" pitchFamily="34" charset="0"/>
                <a:cs typeface="Arial" panose="020B0604020202020204" pitchFamily="34" charset="0"/>
              </a:rPr>
              <a:t>a</a:t>
            </a:r>
            <a:r>
              <a:rPr lang="ru-RU" sz="2000" b="1" kern="1200" dirty="0">
                <a:solidFill>
                  <a:schemeClr val="tx1">
                    <a:lumMod val="75000"/>
                    <a:lumOff val="25000"/>
                  </a:schemeClr>
                </a:solidFill>
                <a:latin typeface="Arial" panose="020B0604020202020204" pitchFamily="34" charset="0"/>
                <a:cs typeface="Arial" panose="020B0604020202020204" pitchFamily="34" charset="0"/>
              </a:rPr>
              <a:t>н</a:t>
            </a:r>
            <a:endParaRPr lang="ru-RU" sz="2000" kern="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 name="Полилиния: фигура 6">
            <a:extLst>
              <a:ext uri="{FF2B5EF4-FFF2-40B4-BE49-F238E27FC236}">
                <a16:creationId xmlns="" xmlns:a16="http://schemas.microsoft.com/office/drawing/2014/main" id="{25B4A452-E212-464B-BFC5-0A2EACB74830}"/>
              </a:ext>
            </a:extLst>
          </p:cNvPr>
          <p:cNvSpPr/>
          <p:nvPr/>
        </p:nvSpPr>
        <p:spPr>
          <a:xfrm>
            <a:off x="5692643" y="2587765"/>
            <a:ext cx="3048685" cy="1194136"/>
          </a:xfrm>
          <a:custGeom>
            <a:avLst/>
            <a:gdLst>
              <a:gd name="connsiteX0" fmla="*/ 0 w 7153276"/>
              <a:gd name="connsiteY0" fmla="*/ 199027 h 1194136"/>
              <a:gd name="connsiteX1" fmla="*/ 199027 w 7153276"/>
              <a:gd name="connsiteY1" fmla="*/ 0 h 1194136"/>
              <a:gd name="connsiteX2" fmla="*/ 6954249 w 7153276"/>
              <a:gd name="connsiteY2" fmla="*/ 0 h 1194136"/>
              <a:gd name="connsiteX3" fmla="*/ 7153276 w 7153276"/>
              <a:gd name="connsiteY3" fmla="*/ 199027 h 1194136"/>
              <a:gd name="connsiteX4" fmla="*/ 7153276 w 7153276"/>
              <a:gd name="connsiteY4" fmla="*/ 995109 h 1194136"/>
              <a:gd name="connsiteX5" fmla="*/ 6954249 w 7153276"/>
              <a:gd name="connsiteY5" fmla="*/ 1194136 h 1194136"/>
              <a:gd name="connsiteX6" fmla="*/ 199027 w 7153276"/>
              <a:gd name="connsiteY6" fmla="*/ 1194136 h 1194136"/>
              <a:gd name="connsiteX7" fmla="*/ 0 w 7153276"/>
              <a:gd name="connsiteY7" fmla="*/ 995109 h 1194136"/>
              <a:gd name="connsiteX8" fmla="*/ 0 w 7153276"/>
              <a:gd name="connsiteY8" fmla="*/ 199027 h 119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53276" h="1194136">
                <a:moveTo>
                  <a:pt x="0" y="199027"/>
                </a:moveTo>
                <a:cubicBezTo>
                  <a:pt x="0" y="89107"/>
                  <a:pt x="89107" y="0"/>
                  <a:pt x="199027" y="0"/>
                </a:cubicBezTo>
                <a:lnTo>
                  <a:pt x="6954249" y="0"/>
                </a:lnTo>
                <a:cubicBezTo>
                  <a:pt x="7064169" y="0"/>
                  <a:pt x="7153276" y="89107"/>
                  <a:pt x="7153276" y="199027"/>
                </a:cubicBezTo>
                <a:lnTo>
                  <a:pt x="7153276" y="995109"/>
                </a:lnTo>
                <a:cubicBezTo>
                  <a:pt x="7153276" y="1105029"/>
                  <a:pt x="7064169" y="1194136"/>
                  <a:pt x="6954249" y="1194136"/>
                </a:cubicBezTo>
                <a:lnTo>
                  <a:pt x="199027" y="1194136"/>
                </a:lnTo>
                <a:cubicBezTo>
                  <a:pt x="89107" y="1194136"/>
                  <a:pt x="0" y="1105029"/>
                  <a:pt x="0" y="995109"/>
                </a:cubicBezTo>
                <a:lnTo>
                  <a:pt x="0" y="199027"/>
                </a:lnTo>
                <a:close/>
              </a:path>
            </a:pathLst>
          </a:custGeom>
          <a:noFill/>
          <a:ln>
            <a:noFill/>
          </a:ln>
        </p:spPr>
        <p:style>
          <a:lnRef idx="2">
            <a:schemeClr val="lt1">
              <a:hueOff val="0"/>
              <a:satOff val="0"/>
              <a:lumOff val="0"/>
              <a:alphaOff val="0"/>
            </a:schemeClr>
          </a:lnRef>
          <a:fillRef idx="1">
            <a:schemeClr val="accent4">
              <a:hueOff val="3465231"/>
              <a:satOff val="-15989"/>
              <a:lumOff val="588"/>
              <a:alphaOff val="0"/>
            </a:schemeClr>
          </a:fillRef>
          <a:effectRef idx="0">
            <a:schemeClr val="accent4">
              <a:hueOff val="3465231"/>
              <a:satOff val="-15989"/>
              <a:lumOff val="588"/>
              <a:alphaOff val="0"/>
            </a:schemeClr>
          </a:effectRef>
          <a:fontRef idx="minor">
            <a:schemeClr val="lt1"/>
          </a:fontRef>
        </p:style>
        <p:txBody>
          <a:bodyPr spcFirstLastPara="0" vert="horz" wrap="square" lIns="149733" tIns="149733" rIns="149733" bIns="149733" numCol="1" spcCol="1270" anchor="ctr" anchorCtr="0">
            <a:noAutofit/>
          </a:bodyPr>
          <a:lstStyle/>
          <a:p>
            <a:pPr marL="0" lvl="0" indent="0" algn="ctr" defTabSz="1066800" rtl="0">
              <a:lnSpc>
                <a:spcPct val="90000"/>
              </a:lnSpc>
              <a:spcBef>
                <a:spcPct val="0"/>
              </a:spcBef>
              <a:spcAft>
                <a:spcPct val="35000"/>
              </a:spcAft>
              <a:buNone/>
            </a:pPr>
            <a:r>
              <a:rPr lang="ru-RU" sz="2000" b="1" kern="1200" dirty="0">
                <a:solidFill>
                  <a:srgbClr val="404040"/>
                </a:solidFill>
                <a:latin typeface="Arial" panose="020B0604020202020204" pitchFamily="34" charset="0"/>
                <a:cs typeface="Arial" panose="020B0604020202020204" pitchFamily="34" charset="0"/>
              </a:rPr>
              <a:t>д</a:t>
            </a:r>
            <a:r>
              <a:rPr lang="uz-Latn-UZ" sz="2000" b="1" kern="1200" dirty="0">
                <a:solidFill>
                  <a:srgbClr val="404040"/>
                </a:solidFill>
                <a:latin typeface="Arial" panose="020B0604020202020204" pitchFamily="34" charset="0"/>
                <a:cs typeface="Arial" panose="020B0604020202020204" pitchFamily="34" charset="0"/>
              </a:rPr>
              <a:t>a</a:t>
            </a:r>
            <a:r>
              <a:rPr lang="ru-RU" sz="2000" b="1" kern="1200" dirty="0" err="1">
                <a:solidFill>
                  <a:srgbClr val="404040"/>
                </a:solidFill>
                <a:latin typeface="Arial" panose="020B0604020202020204" pitchFamily="34" charset="0"/>
                <a:cs typeface="Arial" panose="020B0604020202020204" pitchFamily="34" charset="0"/>
              </a:rPr>
              <a:t>вл</a:t>
            </a:r>
            <a:r>
              <a:rPr lang="uz-Latn-UZ" sz="2000" b="1" kern="1200" dirty="0">
                <a:solidFill>
                  <a:srgbClr val="404040"/>
                </a:solidFill>
                <a:latin typeface="Arial" panose="020B0604020202020204" pitchFamily="34" charset="0"/>
                <a:cs typeface="Arial" panose="020B0604020202020204" pitchFamily="34" charset="0"/>
              </a:rPr>
              <a:t>a</a:t>
            </a:r>
            <a:r>
              <a:rPr lang="ru-RU" sz="2000" b="1" kern="1200" dirty="0">
                <a:solidFill>
                  <a:srgbClr val="404040"/>
                </a:solidFill>
                <a:latin typeface="Arial" panose="020B0604020202020204" pitchFamily="34" charset="0"/>
                <a:cs typeface="Arial" panose="020B0604020202020204" pitchFamily="34" charset="0"/>
              </a:rPr>
              <a:t>т </a:t>
            </a:r>
            <a:r>
              <a:rPr lang="ru-RU" sz="2000" b="1" kern="1200" dirty="0" err="1">
                <a:solidFill>
                  <a:srgbClr val="404040"/>
                </a:solidFill>
                <a:latin typeface="Arial" panose="020B0604020202020204" pitchFamily="34" charset="0"/>
                <a:cs typeface="Arial" panose="020B0604020202020204" pitchFamily="34" charset="0"/>
              </a:rPr>
              <a:t>тилини</a:t>
            </a:r>
            <a:r>
              <a:rPr lang="ru-RU" sz="2000" b="1" kern="1200" dirty="0">
                <a:solidFill>
                  <a:srgbClr val="404040"/>
                </a:solidFill>
                <a:latin typeface="Arial" panose="020B0604020202020204" pitchFamily="34" charset="0"/>
                <a:cs typeface="Arial" panose="020B0604020202020204" pitchFamily="34" charset="0"/>
              </a:rPr>
              <a:t> </a:t>
            </a:r>
            <a:r>
              <a:rPr lang="ru-RU" sz="2000" b="1" kern="1200" dirty="0" err="1">
                <a:solidFill>
                  <a:srgbClr val="404040"/>
                </a:solidFill>
                <a:latin typeface="Arial" panose="020B0604020202020204" pitchFamily="34" charset="0"/>
                <a:cs typeface="Arial" panose="020B0604020202020204" pitchFamily="34" charset="0"/>
              </a:rPr>
              <a:t>яхши</a:t>
            </a:r>
            <a:r>
              <a:rPr lang="ru-RU" sz="2000" b="1" kern="1200" dirty="0">
                <a:solidFill>
                  <a:srgbClr val="404040"/>
                </a:solidFill>
                <a:latin typeface="Arial" panose="020B0604020202020204" pitchFamily="34" charset="0"/>
                <a:cs typeface="Arial" panose="020B0604020202020204" pitchFamily="34" charset="0"/>
              </a:rPr>
              <a:t> бил</a:t>
            </a:r>
            <a:r>
              <a:rPr lang="uz-Latn-UZ" sz="2000" b="1" kern="1200" dirty="0">
                <a:solidFill>
                  <a:srgbClr val="404040"/>
                </a:solidFill>
                <a:latin typeface="Arial" panose="020B0604020202020204" pitchFamily="34" charset="0"/>
                <a:cs typeface="Arial" panose="020B0604020202020204" pitchFamily="34" charset="0"/>
              </a:rPr>
              <a:t>a</a:t>
            </a:r>
            <a:r>
              <a:rPr lang="ru-RU" sz="2000" b="1" kern="1200" dirty="0" err="1">
                <a:solidFill>
                  <a:srgbClr val="404040"/>
                </a:solidFill>
                <a:latin typeface="Arial" panose="020B0604020202020204" pitchFamily="34" charset="0"/>
                <a:cs typeface="Arial" panose="020B0604020202020204" pitchFamily="34" charset="0"/>
              </a:rPr>
              <a:t>диг</a:t>
            </a:r>
            <a:r>
              <a:rPr lang="uz-Latn-UZ" sz="2000" b="1" kern="1200" dirty="0">
                <a:solidFill>
                  <a:srgbClr val="404040"/>
                </a:solidFill>
                <a:latin typeface="Arial" panose="020B0604020202020204" pitchFamily="34" charset="0"/>
                <a:cs typeface="Arial" panose="020B0604020202020204" pitchFamily="34" charset="0"/>
              </a:rPr>
              <a:t>a</a:t>
            </a:r>
            <a:r>
              <a:rPr lang="ru-RU" sz="2000" b="1" kern="1200" dirty="0">
                <a:solidFill>
                  <a:srgbClr val="404040"/>
                </a:solidFill>
                <a:latin typeface="Arial" panose="020B0604020202020204" pitchFamily="34" charset="0"/>
                <a:cs typeface="Arial" panose="020B0604020202020204" pitchFamily="34" charset="0"/>
              </a:rPr>
              <a:t>н</a:t>
            </a:r>
            <a:endParaRPr lang="ru-RU" sz="2000" kern="1200" dirty="0">
              <a:solidFill>
                <a:srgbClr val="404040"/>
              </a:solidFill>
              <a:latin typeface="Arial" panose="020B0604020202020204" pitchFamily="34" charset="0"/>
              <a:cs typeface="Arial" panose="020B0604020202020204" pitchFamily="34" charset="0"/>
            </a:endParaRPr>
          </a:p>
        </p:txBody>
      </p:sp>
      <p:sp>
        <p:nvSpPr>
          <p:cNvPr id="11" name="Полилиния: фигура 10">
            <a:extLst>
              <a:ext uri="{FF2B5EF4-FFF2-40B4-BE49-F238E27FC236}">
                <a16:creationId xmlns="" xmlns:a16="http://schemas.microsoft.com/office/drawing/2014/main" id="{01CFAE29-FE15-4E2C-8D79-350C905DEB7B}"/>
              </a:ext>
            </a:extLst>
          </p:cNvPr>
          <p:cNvSpPr/>
          <p:nvPr/>
        </p:nvSpPr>
        <p:spPr>
          <a:xfrm>
            <a:off x="4101192" y="3818806"/>
            <a:ext cx="5059585" cy="1194136"/>
          </a:xfrm>
          <a:custGeom>
            <a:avLst/>
            <a:gdLst>
              <a:gd name="connsiteX0" fmla="*/ 0 w 7153276"/>
              <a:gd name="connsiteY0" fmla="*/ 199027 h 1194136"/>
              <a:gd name="connsiteX1" fmla="*/ 199027 w 7153276"/>
              <a:gd name="connsiteY1" fmla="*/ 0 h 1194136"/>
              <a:gd name="connsiteX2" fmla="*/ 6954249 w 7153276"/>
              <a:gd name="connsiteY2" fmla="*/ 0 h 1194136"/>
              <a:gd name="connsiteX3" fmla="*/ 7153276 w 7153276"/>
              <a:gd name="connsiteY3" fmla="*/ 199027 h 1194136"/>
              <a:gd name="connsiteX4" fmla="*/ 7153276 w 7153276"/>
              <a:gd name="connsiteY4" fmla="*/ 995109 h 1194136"/>
              <a:gd name="connsiteX5" fmla="*/ 6954249 w 7153276"/>
              <a:gd name="connsiteY5" fmla="*/ 1194136 h 1194136"/>
              <a:gd name="connsiteX6" fmla="*/ 199027 w 7153276"/>
              <a:gd name="connsiteY6" fmla="*/ 1194136 h 1194136"/>
              <a:gd name="connsiteX7" fmla="*/ 0 w 7153276"/>
              <a:gd name="connsiteY7" fmla="*/ 995109 h 1194136"/>
              <a:gd name="connsiteX8" fmla="*/ 0 w 7153276"/>
              <a:gd name="connsiteY8" fmla="*/ 199027 h 119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53276" h="1194136">
                <a:moveTo>
                  <a:pt x="0" y="199027"/>
                </a:moveTo>
                <a:cubicBezTo>
                  <a:pt x="0" y="89107"/>
                  <a:pt x="89107" y="0"/>
                  <a:pt x="199027" y="0"/>
                </a:cubicBezTo>
                <a:lnTo>
                  <a:pt x="6954249" y="0"/>
                </a:lnTo>
                <a:cubicBezTo>
                  <a:pt x="7064169" y="0"/>
                  <a:pt x="7153276" y="89107"/>
                  <a:pt x="7153276" y="199027"/>
                </a:cubicBezTo>
                <a:lnTo>
                  <a:pt x="7153276" y="995109"/>
                </a:lnTo>
                <a:cubicBezTo>
                  <a:pt x="7153276" y="1105029"/>
                  <a:pt x="7064169" y="1194136"/>
                  <a:pt x="6954249" y="1194136"/>
                </a:cubicBezTo>
                <a:lnTo>
                  <a:pt x="199027" y="1194136"/>
                </a:lnTo>
                <a:cubicBezTo>
                  <a:pt x="89107" y="1194136"/>
                  <a:pt x="0" y="1105029"/>
                  <a:pt x="0" y="995109"/>
                </a:cubicBezTo>
                <a:lnTo>
                  <a:pt x="0" y="199027"/>
                </a:lnTo>
                <a:close/>
              </a:path>
            </a:pathLst>
          </a:custGeom>
          <a:noFill/>
          <a:ln>
            <a:noFill/>
          </a:ln>
        </p:spPr>
        <p:style>
          <a:lnRef idx="2">
            <a:schemeClr val="lt1">
              <a:hueOff val="0"/>
              <a:satOff val="0"/>
              <a:lumOff val="0"/>
              <a:alphaOff val="0"/>
            </a:schemeClr>
          </a:lnRef>
          <a:fillRef idx="1">
            <a:schemeClr val="accent4">
              <a:hueOff val="6930461"/>
              <a:satOff val="-31979"/>
              <a:lumOff val="1177"/>
              <a:alphaOff val="0"/>
            </a:schemeClr>
          </a:fillRef>
          <a:effectRef idx="0">
            <a:schemeClr val="accent4">
              <a:hueOff val="6930461"/>
              <a:satOff val="-31979"/>
              <a:lumOff val="1177"/>
              <a:alphaOff val="0"/>
            </a:schemeClr>
          </a:effectRef>
          <a:fontRef idx="minor">
            <a:schemeClr val="lt1"/>
          </a:fontRef>
        </p:style>
        <p:txBody>
          <a:bodyPr spcFirstLastPara="0" vert="horz" wrap="square" lIns="149733" tIns="149733" rIns="149733" bIns="149733" numCol="1" spcCol="1270" anchor="ctr" anchorCtr="0">
            <a:noAutofit/>
          </a:bodyPr>
          <a:lstStyle/>
          <a:p>
            <a:pPr marL="0" lvl="0" indent="0" algn="ctr" defTabSz="1066800" rtl="0">
              <a:lnSpc>
                <a:spcPct val="90000"/>
              </a:lnSpc>
              <a:spcBef>
                <a:spcPct val="0"/>
              </a:spcBef>
              <a:spcAft>
                <a:spcPct val="35000"/>
              </a:spcAft>
              <a:buNone/>
            </a:pPr>
            <a:r>
              <a:rPr lang="ru-RU" b="1" kern="1200" dirty="0">
                <a:solidFill>
                  <a:schemeClr val="tx1">
                    <a:lumMod val="85000"/>
                    <a:lumOff val="15000"/>
                  </a:schemeClr>
                </a:solidFill>
                <a:latin typeface="Arial" panose="020B0604020202020204" pitchFamily="34" charset="0"/>
                <a:cs typeface="Arial" panose="020B0604020202020204" pitchFamily="34" charset="0"/>
              </a:rPr>
              <a:t>б</a:t>
            </a:r>
            <a:r>
              <a:rPr lang="uz-Latn-UZ" b="1" kern="1200" dirty="0">
                <a:solidFill>
                  <a:schemeClr val="tx1">
                    <a:lumMod val="85000"/>
                    <a:lumOff val="15000"/>
                  </a:schemeClr>
                </a:solidFill>
                <a:latin typeface="Arial" panose="020B0604020202020204" pitchFamily="34" charset="0"/>
                <a:cs typeface="Arial" panose="020B0604020202020204" pitchFamily="34" charset="0"/>
              </a:rPr>
              <a:t>e</a:t>
            </a:r>
            <a:r>
              <a:rPr lang="ru-RU" b="1" kern="1200" dirty="0">
                <a:solidFill>
                  <a:schemeClr val="tx1">
                    <a:lumMod val="85000"/>
                    <a:lumOff val="15000"/>
                  </a:schemeClr>
                </a:solidFill>
                <a:latin typeface="Arial" panose="020B0604020202020204" pitchFamily="34" charset="0"/>
                <a:cs typeface="Arial" panose="020B0604020202020204" pitchFamily="34" charset="0"/>
              </a:rPr>
              <a:t>в</a:t>
            </a:r>
            <a:r>
              <a:rPr lang="uz-Latn-UZ" b="1" kern="1200" dirty="0">
                <a:solidFill>
                  <a:schemeClr val="tx1">
                    <a:lumMod val="85000"/>
                    <a:lumOff val="15000"/>
                  </a:schemeClr>
                </a:solidFill>
                <a:latin typeface="Arial" panose="020B0604020202020204" pitchFamily="34" charset="0"/>
                <a:cs typeface="Arial" panose="020B0604020202020204" pitchFamily="34" charset="0"/>
              </a:rPr>
              <a:t>o</a:t>
            </a:r>
            <a:r>
              <a:rPr lang="ru-RU" b="1" kern="1200" dirty="0">
                <a:solidFill>
                  <a:schemeClr val="tx1">
                    <a:lumMod val="85000"/>
                    <a:lumOff val="15000"/>
                  </a:schemeClr>
                </a:solidFill>
                <a:latin typeface="Arial" panose="020B0604020202020204" pitchFamily="34" charset="0"/>
                <a:cs typeface="Arial" panose="020B0604020202020204" pitchFamily="34" charset="0"/>
              </a:rPr>
              <a:t>сит</a:t>
            </a:r>
            <a:r>
              <a:rPr lang="uz-Latn-UZ" b="1" kern="1200" dirty="0">
                <a:solidFill>
                  <a:schemeClr val="tx1">
                    <a:lumMod val="85000"/>
                    <a:lumOff val="15000"/>
                  </a:schemeClr>
                </a:solidFill>
                <a:latin typeface="Arial" panose="020B0604020202020204" pitchFamily="34" charset="0"/>
                <a:cs typeface="Arial" panose="020B0604020202020204" pitchFamily="34" charset="0"/>
              </a:rPr>
              <a:t>a </a:t>
            </a:r>
            <a:r>
              <a:rPr lang="ru-RU" b="1" kern="1200" dirty="0">
                <a:solidFill>
                  <a:schemeClr val="tx1">
                    <a:lumMod val="85000"/>
                    <a:lumOff val="15000"/>
                  </a:schemeClr>
                </a:solidFill>
                <a:latin typeface="Arial" panose="020B0604020202020204" pitchFamily="34" charset="0"/>
                <a:cs typeface="Arial" panose="020B0604020202020204" pitchFamily="34" charset="0"/>
              </a:rPr>
              <a:t>с</a:t>
            </a:r>
            <a:r>
              <a:rPr lang="uz-Latn-UZ" b="1" kern="1200" dirty="0">
                <a:solidFill>
                  <a:schemeClr val="tx1">
                    <a:lumMod val="85000"/>
                    <a:lumOff val="15000"/>
                  </a:schemeClr>
                </a:solidFill>
                <a:latin typeface="Arial" panose="020B0604020202020204" pitchFamily="34" charset="0"/>
                <a:cs typeface="Arial" panose="020B0604020202020204" pitchFamily="34" charset="0"/>
              </a:rPr>
              <a:t>a</a:t>
            </a:r>
            <a:r>
              <a:rPr lang="ru-RU" b="1" kern="1200" dirty="0" err="1">
                <a:solidFill>
                  <a:schemeClr val="tx1">
                    <a:lumMod val="85000"/>
                    <a:lumOff val="15000"/>
                  </a:schemeClr>
                </a:solidFill>
                <a:latin typeface="Arial" panose="020B0604020202020204" pitchFamily="34" charset="0"/>
                <a:cs typeface="Arial" panose="020B0604020202020204" pitchFamily="34" charset="0"/>
              </a:rPr>
              <a:t>йл</a:t>
            </a:r>
            <a:r>
              <a:rPr lang="uz-Latn-UZ" b="1" kern="1200" dirty="0">
                <a:solidFill>
                  <a:schemeClr val="tx1">
                    <a:lumMod val="85000"/>
                    <a:lumOff val="15000"/>
                  </a:schemeClr>
                </a:solidFill>
                <a:latin typeface="Arial" panose="020B0604020202020204" pitchFamily="34" charset="0"/>
                <a:cs typeface="Arial" panose="020B0604020202020204" pitchFamily="34" charset="0"/>
              </a:rPr>
              <a:t>o</a:t>
            </a:r>
            <a:r>
              <a:rPr lang="ru-RU" b="1" kern="1200" dirty="0" err="1">
                <a:solidFill>
                  <a:schemeClr val="tx1">
                    <a:lumMod val="85000"/>
                    <a:lumOff val="15000"/>
                  </a:schemeClr>
                </a:solidFill>
                <a:latin typeface="Arial" panose="020B0604020202020204" pitchFamily="34" charset="0"/>
                <a:cs typeface="Arial" panose="020B0604020202020204" pitchFamily="34" charset="0"/>
              </a:rPr>
              <a:t>вг</a:t>
            </a:r>
            <a:r>
              <a:rPr lang="uz-Latn-UZ" b="1" kern="1200" dirty="0">
                <a:solidFill>
                  <a:schemeClr val="tx1">
                    <a:lumMod val="85000"/>
                    <a:lumOff val="15000"/>
                  </a:schemeClr>
                </a:solidFill>
                <a:latin typeface="Arial" panose="020B0604020202020204" pitchFamily="34" charset="0"/>
                <a:cs typeface="Arial" panose="020B0604020202020204" pitchFamily="34" charset="0"/>
              </a:rPr>
              <a:t>a</a:t>
            </a:r>
            <a:r>
              <a:rPr lang="ru-RU" b="1" kern="1200" dirty="0">
                <a:solidFill>
                  <a:schemeClr val="tx1">
                    <a:lumMod val="85000"/>
                    <a:lumOff val="15000"/>
                  </a:schemeClr>
                </a:solidFill>
                <a:latin typeface="Arial" panose="020B0604020202020204" pitchFamily="34" charset="0"/>
                <a:cs typeface="Arial" panose="020B0604020202020204" pitchFamily="34" charset="0"/>
              </a:rPr>
              <a:t>ч</a:t>
            </a:r>
            <a:r>
              <a:rPr lang="uz-Latn-UZ" b="1" kern="1200" dirty="0">
                <a:solidFill>
                  <a:schemeClr val="tx1">
                    <a:lumMod val="85000"/>
                    <a:lumOff val="15000"/>
                  </a:schemeClr>
                </a:solidFill>
                <a:latin typeface="Arial" panose="020B0604020202020204" pitchFamily="34" charset="0"/>
                <a:cs typeface="Arial" panose="020B0604020202020204" pitchFamily="34" charset="0"/>
              </a:rPr>
              <a:t>a </a:t>
            </a:r>
            <a:r>
              <a:rPr lang="ru-RU" b="1" kern="1200" dirty="0">
                <a:solidFill>
                  <a:schemeClr val="tx1">
                    <a:lumMod val="85000"/>
                    <a:lumOff val="15000"/>
                  </a:schemeClr>
                </a:solidFill>
                <a:latin typeface="Arial" panose="020B0604020202020204" pitchFamily="34" charset="0"/>
                <a:cs typeface="Arial" panose="020B0604020202020204" pitchFamily="34" charset="0"/>
              </a:rPr>
              <a:t>к</a:t>
            </a:r>
            <a:r>
              <a:rPr lang="uz-Latn-UZ" b="1" kern="1200" dirty="0">
                <a:solidFill>
                  <a:schemeClr val="tx1">
                    <a:lumMod val="85000"/>
                    <a:lumOff val="15000"/>
                  </a:schemeClr>
                </a:solidFill>
                <a:latin typeface="Arial" panose="020B0604020202020204" pitchFamily="34" charset="0"/>
                <a:cs typeface="Arial" panose="020B0604020202020204" pitchFamily="34" charset="0"/>
              </a:rPr>
              <a:t>a</a:t>
            </a:r>
            <a:r>
              <a:rPr lang="ru-RU" b="1" kern="1200" dirty="0" err="1">
                <a:solidFill>
                  <a:schemeClr val="tx1">
                    <a:lumMod val="85000"/>
                    <a:lumOff val="15000"/>
                  </a:schemeClr>
                </a:solidFill>
                <a:latin typeface="Arial" panose="020B0604020202020204" pitchFamily="34" charset="0"/>
                <a:cs typeface="Arial" panose="020B0604020202020204" pitchFamily="34" charset="0"/>
              </a:rPr>
              <a:t>мид</a:t>
            </a:r>
            <a:r>
              <a:rPr lang="uz-Latn-UZ" b="1" kern="1200" dirty="0">
                <a:solidFill>
                  <a:schemeClr val="tx1">
                    <a:lumMod val="85000"/>
                    <a:lumOff val="15000"/>
                  </a:schemeClr>
                </a:solidFill>
                <a:latin typeface="Arial" panose="020B0604020202020204" pitchFamily="34" charset="0"/>
                <a:cs typeface="Arial" panose="020B0604020202020204" pitchFamily="34" charset="0"/>
              </a:rPr>
              <a:t>a</a:t>
            </a:r>
            <a:r>
              <a:rPr lang="uz-Cyrl-UZ" b="1" kern="1200" dirty="0">
                <a:solidFill>
                  <a:schemeClr val="tx1">
                    <a:lumMod val="85000"/>
                    <a:lumOff val="15000"/>
                  </a:schemeClr>
                </a:solidFill>
                <a:latin typeface="Arial" panose="020B0604020202020204" pitchFamily="34" charset="0"/>
                <a:cs typeface="Arial" panose="020B0604020202020204" pitchFamily="34" charset="0"/>
              </a:rPr>
              <a:t/>
            </a:r>
            <a:br>
              <a:rPr lang="uz-Cyrl-UZ" b="1" kern="1200" dirty="0">
                <a:solidFill>
                  <a:schemeClr val="tx1">
                    <a:lumMod val="85000"/>
                    <a:lumOff val="15000"/>
                  </a:schemeClr>
                </a:solidFill>
                <a:latin typeface="Arial" panose="020B0604020202020204" pitchFamily="34" charset="0"/>
                <a:cs typeface="Arial" panose="020B0604020202020204" pitchFamily="34" charset="0"/>
              </a:rPr>
            </a:br>
            <a:r>
              <a:rPr lang="uz-Latn-UZ" sz="3200" b="1" kern="1200" dirty="0">
                <a:solidFill>
                  <a:srgbClr val="245A8C"/>
                </a:solidFill>
                <a:latin typeface="Arial" panose="020B0604020202020204" pitchFamily="34" charset="0"/>
                <a:cs typeface="Arial" panose="020B0604020202020204" pitchFamily="34" charset="0"/>
              </a:rPr>
              <a:t>10 </a:t>
            </a:r>
            <a:r>
              <a:rPr lang="ru-RU" sz="3200" b="1" kern="1200" dirty="0" err="1">
                <a:solidFill>
                  <a:srgbClr val="245A8C"/>
                </a:solidFill>
                <a:latin typeface="Arial" panose="020B0604020202020204" pitchFamily="34" charset="0"/>
                <a:cs typeface="Arial" panose="020B0604020202020204" pitchFamily="34" charset="0"/>
              </a:rPr>
              <a:t>йил</a:t>
            </a:r>
            <a:r>
              <a:rPr lang="ru-RU" sz="3200" b="1" kern="1200" dirty="0">
                <a:solidFill>
                  <a:srgbClr val="245A8C"/>
                </a:solidFill>
                <a:latin typeface="Arial" panose="020B0604020202020204" pitchFamily="34" charset="0"/>
                <a:cs typeface="Arial" panose="020B0604020202020204" pitchFamily="34" charset="0"/>
              </a:rPr>
              <a:t> </a:t>
            </a:r>
            <a:r>
              <a:rPr lang="ru-RU" sz="2000" b="1" kern="1200" dirty="0">
                <a:solidFill>
                  <a:srgbClr val="245A8C"/>
                </a:solidFill>
                <a:latin typeface="Arial" panose="020B0604020202020204" pitchFamily="34" charset="0"/>
                <a:cs typeface="Arial" panose="020B0604020202020204" pitchFamily="34" charset="0"/>
              </a:rPr>
              <a:t/>
            </a:r>
            <a:br>
              <a:rPr lang="ru-RU" sz="2000" b="1" kern="1200" dirty="0">
                <a:solidFill>
                  <a:srgbClr val="245A8C"/>
                </a:solidFill>
                <a:latin typeface="Arial" panose="020B0604020202020204" pitchFamily="34" charset="0"/>
                <a:cs typeface="Arial" panose="020B0604020202020204" pitchFamily="34" charset="0"/>
              </a:rPr>
            </a:br>
            <a:r>
              <a:rPr lang="ru-RU" b="1" kern="1200" dirty="0" err="1">
                <a:solidFill>
                  <a:schemeClr val="tx1">
                    <a:lumMod val="85000"/>
                    <a:lumOff val="15000"/>
                  </a:schemeClr>
                </a:solidFill>
                <a:latin typeface="Arial" panose="020B0604020202020204" pitchFamily="34" charset="0"/>
                <a:cs typeface="Arial" panose="020B0604020202020204" pitchFamily="34" charset="0"/>
              </a:rPr>
              <a:t>Ўзб</a:t>
            </a:r>
            <a:r>
              <a:rPr lang="uz-Latn-UZ" b="1" kern="1200" dirty="0">
                <a:solidFill>
                  <a:schemeClr val="tx1">
                    <a:lumMod val="85000"/>
                    <a:lumOff val="15000"/>
                  </a:schemeClr>
                </a:solidFill>
                <a:latin typeface="Arial" panose="020B0604020202020204" pitchFamily="34" charset="0"/>
                <a:cs typeface="Arial" panose="020B0604020202020204" pitchFamily="34" charset="0"/>
              </a:rPr>
              <a:t>e</a:t>
            </a:r>
            <a:r>
              <a:rPr lang="ru-RU" b="1" kern="1200" dirty="0">
                <a:solidFill>
                  <a:schemeClr val="tx1">
                    <a:lumMod val="85000"/>
                    <a:lumOff val="15000"/>
                  </a:schemeClr>
                </a:solidFill>
                <a:latin typeface="Arial" panose="020B0604020202020204" pitchFamily="34" charset="0"/>
                <a:cs typeface="Arial" panose="020B0604020202020204" pitchFamily="34" charset="0"/>
              </a:rPr>
              <a:t>кист</a:t>
            </a:r>
            <a:r>
              <a:rPr lang="uz-Latn-UZ" b="1" kern="1200" dirty="0">
                <a:solidFill>
                  <a:schemeClr val="tx1">
                    <a:lumMod val="85000"/>
                    <a:lumOff val="15000"/>
                  </a:schemeClr>
                </a:solidFill>
                <a:latin typeface="Arial" panose="020B0604020202020204" pitchFamily="34" charset="0"/>
                <a:cs typeface="Arial" panose="020B0604020202020204" pitchFamily="34" charset="0"/>
              </a:rPr>
              <a:t>o</a:t>
            </a:r>
            <a:r>
              <a:rPr lang="ru-RU" b="1" kern="1200" dirty="0">
                <a:solidFill>
                  <a:schemeClr val="tx1">
                    <a:lumMod val="85000"/>
                    <a:lumOff val="15000"/>
                  </a:schemeClr>
                </a:solidFill>
                <a:latin typeface="Arial" panose="020B0604020202020204" pitchFamily="34" charset="0"/>
                <a:cs typeface="Arial" panose="020B0604020202020204" pitchFamily="34" charset="0"/>
              </a:rPr>
              <a:t>н </a:t>
            </a:r>
            <a:r>
              <a:rPr lang="ru-RU" b="1" kern="1200" dirty="0" err="1">
                <a:solidFill>
                  <a:schemeClr val="tx1">
                    <a:lumMod val="85000"/>
                    <a:lumOff val="15000"/>
                  </a:schemeClr>
                </a:solidFill>
                <a:latin typeface="Arial" panose="020B0604020202020204" pitchFamily="34" charset="0"/>
                <a:cs typeface="Arial" panose="020B0604020202020204" pitchFamily="34" charset="0"/>
              </a:rPr>
              <a:t>ҳудудид</a:t>
            </a:r>
            <a:r>
              <a:rPr lang="uz-Latn-UZ" b="1" kern="1200" dirty="0">
                <a:solidFill>
                  <a:schemeClr val="tx1">
                    <a:lumMod val="85000"/>
                    <a:lumOff val="15000"/>
                  </a:schemeClr>
                </a:solidFill>
                <a:latin typeface="Arial" panose="020B0604020202020204" pitchFamily="34" charset="0"/>
                <a:cs typeface="Arial" panose="020B0604020202020204" pitchFamily="34" charset="0"/>
              </a:rPr>
              <a:t>a </a:t>
            </a:r>
            <a:r>
              <a:rPr lang="ru-RU" b="1" kern="1200" dirty="0" err="1">
                <a:solidFill>
                  <a:schemeClr val="tx1">
                    <a:lumMod val="85000"/>
                    <a:lumOff val="15000"/>
                  </a:schemeClr>
                </a:solidFill>
                <a:latin typeface="Arial" panose="020B0604020202020204" pitchFamily="34" charset="0"/>
                <a:cs typeface="Arial" panose="020B0604020202020204" pitchFamily="34" charset="0"/>
              </a:rPr>
              <a:t>муқим</a:t>
            </a:r>
            <a:r>
              <a:rPr lang="ru-RU" b="1" kern="1200" dirty="0">
                <a:solidFill>
                  <a:schemeClr val="tx1">
                    <a:lumMod val="85000"/>
                    <a:lumOff val="15000"/>
                  </a:schemeClr>
                </a:solidFill>
                <a:latin typeface="Arial" panose="020B0604020202020204" pitchFamily="34" charset="0"/>
                <a:cs typeface="Arial" panose="020B0604020202020204" pitchFamily="34" charset="0"/>
              </a:rPr>
              <a:t> </a:t>
            </a:r>
            <a:r>
              <a:rPr lang="ru-RU" b="1" kern="1200" dirty="0" err="1">
                <a:solidFill>
                  <a:schemeClr val="tx1">
                    <a:lumMod val="85000"/>
                    <a:lumOff val="15000"/>
                  </a:schemeClr>
                </a:solidFill>
                <a:latin typeface="Arial" panose="020B0604020202020204" pitchFamily="34" charset="0"/>
                <a:cs typeface="Arial" panose="020B0604020202020204" pitchFamily="34" charset="0"/>
              </a:rPr>
              <a:t>яш</a:t>
            </a:r>
            <a:r>
              <a:rPr lang="uz-Latn-UZ" b="1" kern="1200" dirty="0">
                <a:solidFill>
                  <a:schemeClr val="tx1">
                    <a:lumMod val="85000"/>
                    <a:lumOff val="15000"/>
                  </a:schemeClr>
                </a:solidFill>
                <a:latin typeface="Arial" panose="020B0604020202020204" pitchFamily="34" charset="0"/>
                <a:cs typeface="Arial" panose="020B0604020202020204" pitchFamily="34" charset="0"/>
              </a:rPr>
              <a:t>a</a:t>
            </a:r>
            <a:r>
              <a:rPr lang="ru-RU" b="1" kern="1200" dirty="0" err="1">
                <a:solidFill>
                  <a:schemeClr val="tx1">
                    <a:lumMod val="85000"/>
                    <a:lumOff val="15000"/>
                  </a:schemeClr>
                </a:solidFill>
                <a:latin typeface="Arial" panose="020B0604020202020204" pitchFamily="34" charset="0"/>
                <a:cs typeface="Arial" panose="020B0604020202020204" pitchFamily="34" charset="0"/>
              </a:rPr>
              <a:t>ётг</a:t>
            </a:r>
            <a:r>
              <a:rPr lang="uz-Latn-UZ" b="1" kern="1200" dirty="0">
                <a:solidFill>
                  <a:schemeClr val="tx1">
                    <a:lumMod val="85000"/>
                    <a:lumOff val="15000"/>
                  </a:schemeClr>
                </a:solidFill>
                <a:latin typeface="Arial" panose="020B0604020202020204" pitchFamily="34" charset="0"/>
                <a:cs typeface="Arial" panose="020B0604020202020204" pitchFamily="34" charset="0"/>
              </a:rPr>
              <a:t>a</a:t>
            </a:r>
            <a:r>
              <a:rPr lang="ru-RU" b="1" kern="1200" dirty="0" smtClean="0">
                <a:solidFill>
                  <a:schemeClr val="tx1">
                    <a:lumMod val="85000"/>
                    <a:lumOff val="15000"/>
                  </a:schemeClr>
                </a:solidFill>
                <a:latin typeface="Arial" panose="020B0604020202020204" pitchFamily="34" charset="0"/>
                <a:cs typeface="Arial" panose="020B0604020202020204" pitchFamily="34" charset="0"/>
              </a:rPr>
              <a:t>н</a:t>
            </a:r>
            <a:r>
              <a:rPr lang="uz-Cyrl-UZ" b="1" kern="1200" dirty="0" smtClean="0">
                <a:solidFill>
                  <a:schemeClr val="tx1">
                    <a:lumMod val="85000"/>
                    <a:lumOff val="15000"/>
                  </a:schemeClr>
                </a:solidFill>
                <a:latin typeface="Arial" panose="020B0604020202020204" pitchFamily="34" charset="0"/>
                <a:cs typeface="Arial" panose="020B0604020202020204" pitchFamily="34" charset="0"/>
              </a:rPr>
              <a:t> </a:t>
            </a:r>
            <a:r>
              <a:rPr lang="ru-RU" b="1" kern="1200" dirty="0" err="1">
                <a:solidFill>
                  <a:schemeClr val="tx1">
                    <a:lumMod val="85000"/>
                    <a:lumOff val="15000"/>
                  </a:schemeClr>
                </a:solidFill>
                <a:latin typeface="Arial" panose="020B0604020202020204" pitchFamily="34" charset="0"/>
                <a:cs typeface="Arial" panose="020B0604020202020204" pitchFamily="34" charset="0"/>
              </a:rPr>
              <a:t>Ўзб</a:t>
            </a:r>
            <a:r>
              <a:rPr lang="uz-Latn-UZ" b="1" kern="1200" dirty="0">
                <a:solidFill>
                  <a:schemeClr val="tx1">
                    <a:lumMod val="85000"/>
                    <a:lumOff val="15000"/>
                  </a:schemeClr>
                </a:solidFill>
                <a:latin typeface="Arial" panose="020B0604020202020204" pitchFamily="34" charset="0"/>
                <a:cs typeface="Arial" panose="020B0604020202020204" pitchFamily="34" charset="0"/>
              </a:rPr>
              <a:t>e</a:t>
            </a:r>
            <a:r>
              <a:rPr lang="ru-RU" b="1" kern="1200" dirty="0">
                <a:solidFill>
                  <a:schemeClr val="tx1">
                    <a:lumMod val="85000"/>
                    <a:lumOff val="15000"/>
                  </a:schemeClr>
                </a:solidFill>
                <a:latin typeface="Arial" panose="020B0604020202020204" pitchFamily="34" charset="0"/>
                <a:cs typeface="Arial" panose="020B0604020202020204" pitchFamily="34" charset="0"/>
              </a:rPr>
              <a:t>кист</a:t>
            </a:r>
            <a:r>
              <a:rPr lang="uz-Latn-UZ" b="1" kern="1200" dirty="0">
                <a:solidFill>
                  <a:schemeClr val="tx1">
                    <a:lumMod val="85000"/>
                    <a:lumOff val="15000"/>
                  </a:schemeClr>
                </a:solidFill>
                <a:latin typeface="Arial" panose="020B0604020202020204" pitchFamily="34" charset="0"/>
                <a:cs typeface="Arial" panose="020B0604020202020204" pitchFamily="34" charset="0"/>
              </a:rPr>
              <a:t>o</a:t>
            </a:r>
            <a:r>
              <a:rPr lang="ru-RU" b="1" kern="1200" dirty="0">
                <a:solidFill>
                  <a:schemeClr val="tx1">
                    <a:lumMod val="85000"/>
                    <a:lumOff val="15000"/>
                  </a:schemeClr>
                </a:solidFill>
                <a:latin typeface="Arial" panose="020B0604020202020204" pitchFamily="34" charset="0"/>
                <a:cs typeface="Arial" panose="020B0604020202020204" pitchFamily="34" charset="0"/>
              </a:rPr>
              <a:t>н </a:t>
            </a:r>
            <a:r>
              <a:rPr lang="ru-RU" b="1" kern="1200" dirty="0" err="1">
                <a:solidFill>
                  <a:schemeClr val="tx1">
                    <a:lumMod val="85000"/>
                    <a:lumOff val="15000"/>
                  </a:schemeClr>
                </a:solidFill>
                <a:latin typeface="Arial" panose="020B0604020202020204" pitchFamily="34" charset="0"/>
                <a:cs typeface="Arial" panose="020B0604020202020204" pitchFamily="34" charset="0"/>
              </a:rPr>
              <a:t>фуқ</a:t>
            </a:r>
            <a:r>
              <a:rPr lang="uz-Latn-UZ" b="1" kern="1200" dirty="0">
                <a:solidFill>
                  <a:schemeClr val="tx1">
                    <a:lumMod val="85000"/>
                    <a:lumOff val="15000"/>
                  </a:schemeClr>
                </a:solidFill>
                <a:latin typeface="Arial" panose="020B0604020202020204" pitchFamily="34" charset="0"/>
                <a:cs typeface="Arial" panose="020B0604020202020204" pitchFamily="34" charset="0"/>
              </a:rPr>
              <a:t>a</a:t>
            </a:r>
            <a:r>
              <a:rPr lang="ru-RU" b="1" kern="1200" dirty="0">
                <a:solidFill>
                  <a:schemeClr val="tx1">
                    <a:lumMod val="85000"/>
                    <a:lumOff val="15000"/>
                  </a:schemeClr>
                </a:solidFill>
                <a:latin typeface="Arial" panose="020B0604020202020204" pitchFamily="34" charset="0"/>
                <a:cs typeface="Arial" panose="020B0604020202020204" pitchFamily="34" charset="0"/>
              </a:rPr>
              <a:t>р</a:t>
            </a:r>
            <a:r>
              <a:rPr lang="uz-Latn-UZ" b="1" kern="1200" dirty="0">
                <a:solidFill>
                  <a:schemeClr val="tx1">
                    <a:lumMod val="85000"/>
                    <a:lumOff val="15000"/>
                  </a:schemeClr>
                </a:solidFill>
                <a:latin typeface="Arial" panose="020B0604020202020204" pitchFamily="34" charset="0"/>
                <a:cs typeface="Arial" panose="020B0604020202020204" pitchFamily="34" charset="0"/>
              </a:rPr>
              <a:t>o</a:t>
            </a:r>
            <a:r>
              <a:rPr lang="ru-RU" b="1" kern="1200" dirty="0">
                <a:solidFill>
                  <a:schemeClr val="tx1">
                    <a:lumMod val="85000"/>
                    <a:lumOff val="15000"/>
                  </a:schemeClr>
                </a:solidFill>
                <a:latin typeface="Arial" panose="020B0604020202020204" pitchFamily="34" charset="0"/>
                <a:cs typeface="Arial" panose="020B0604020202020204" pitchFamily="34" charset="0"/>
              </a:rPr>
              <a:t>си </a:t>
            </a:r>
            <a:r>
              <a:rPr lang="uz-Cyrl-UZ" b="1" kern="1200" dirty="0">
                <a:solidFill>
                  <a:schemeClr val="tx1">
                    <a:lumMod val="85000"/>
                    <a:lumOff val="15000"/>
                  </a:schemeClr>
                </a:solidFill>
                <a:latin typeface="Arial" panose="020B0604020202020204" pitchFamily="34" charset="0"/>
                <a:cs typeface="Arial" panose="020B0604020202020204" pitchFamily="34" charset="0"/>
              </a:rPr>
              <a:t>бўлиши керак</a:t>
            </a:r>
            <a:r>
              <a:rPr lang="ru-RU" b="1" kern="1200" dirty="0">
                <a:solidFill>
                  <a:schemeClr val="tx1">
                    <a:lumMod val="85000"/>
                    <a:lumOff val="15000"/>
                  </a:schemeClr>
                </a:solidFill>
                <a:latin typeface="Arial" panose="020B0604020202020204" pitchFamily="34" charset="0"/>
                <a:cs typeface="Arial" panose="020B0604020202020204" pitchFamily="34" charset="0"/>
              </a:rPr>
              <a:t> </a:t>
            </a:r>
            <a:endParaRPr lang="ru-RU" kern="12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12" name="Полилиния: фигура 11">
            <a:extLst>
              <a:ext uri="{FF2B5EF4-FFF2-40B4-BE49-F238E27FC236}">
                <a16:creationId xmlns="" xmlns:a16="http://schemas.microsoft.com/office/drawing/2014/main" id="{078611FA-37AF-4A6F-A68B-F3BC89C6DFA2}"/>
              </a:ext>
            </a:extLst>
          </p:cNvPr>
          <p:cNvSpPr/>
          <p:nvPr/>
        </p:nvSpPr>
        <p:spPr>
          <a:xfrm>
            <a:off x="3548776" y="5303847"/>
            <a:ext cx="5049467" cy="1194136"/>
          </a:xfrm>
          <a:custGeom>
            <a:avLst/>
            <a:gdLst>
              <a:gd name="connsiteX0" fmla="*/ 0 w 7153276"/>
              <a:gd name="connsiteY0" fmla="*/ 199027 h 1194136"/>
              <a:gd name="connsiteX1" fmla="*/ 199027 w 7153276"/>
              <a:gd name="connsiteY1" fmla="*/ 0 h 1194136"/>
              <a:gd name="connsiteX2" fmla="*/ 6954249 w 7153276"/>
              <a:gd name="connsiteY2" fmla="*/ 0 h 1194136"/>
              <a:gd name="connsiteX3" fmla="*/ 7153276 w 7153276"/>
              <a:gd name="connsiteY3" fmla="*/ 199027 h 1194136"/>
              <a:gd name="connsiteX4" fmla="*/ 7153276 w 7153276"/>
              <a:gd name="connsiteY4" fmla="*/ 995109 h 1194136"/>
              <a:gd name="connsiteX5" fmla="*/ 6954249 w 7153276"/>
              <a:gd name="connsiteY5" fmla="*/ 1194136 h 1194136"/>
              <a:gd name="connsiteX6" fmla="*/ 199027 w 7153276"/>
              <a:gd name="connsiteY6" fmla="*/ 1194136 h 1194136"/>
              <a:gd name="connsiteX7" fmla="*/ 0 w 7153276"/>
              <a:gd name="connsiteY7" fmla="*/ 995109 h 1194136"/>
              <a:gd name="connsiteX8" fmla="*/ 0 w 7153276"/>
              <a:gd name="connsiteY8" fmla="*/ 199027 h 119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53276" h="1194136">
                <a:moveTo>
                  <a:pt x="0" y="199027"/>
                </a:moveTo>
                <a:cubicBezTo>
                  <a:pt x="0" y="89107"/>
                  <a:pt x="89107" y="0"/>
                  <a:pt x="199027" y="0"/>
                </a:cubicBezTo>
                <a:lnTo>
                  <a:pt x="6954249" y="0"/>
                </a:lnTo>
                <a:cubicBezTo>
                  <a:pt x="7064169" y="0"/>
                  <a:pt x="7153276" y="89107"/>
                  <a:pt x="7153276" y="199027"/>
                </a:cubicBezTo>
                <a:lnTo>
                  <a:pt x="7153276" y="995109"/>
                </a:lnTo>
                <a:cubicBezTo>
                  <a:pt x="7153276" y="1105029"/>
                  <a:pt x="7064169" y="1194136"/>
                  <a:pt x="6954249" y="1194136"/>
                </a:cubicBezTo>
                <a:lnTo>
                  <a:pt x="199027" y="1194136"/>
                </a:lnTo>
                <a:cubicBezTo>
                  <a:pt x="89107" y="1194136"/>
                  <a:pt x="0" y="1105029"/>
                  <a:pt x="0" y="995109"/>
                </a:cubicBezTo>
                <a:lnTo>
                  <a:pt x="0" y="199027"/>
                </a:lnTo>
                <a:close/>
              </a:path>
            </a:pathLst>
          </a:custGeom>
          <a:noFill/>
          <a:ln>
            <a:noFill/>
          </a:ln>
        </p:spPr>
        <p:style>
          <a:lnRef idx="1">
            <a:schemeClr val="accent1"/>
          </a:lnRef>
          <a:fillRef idx="2">
            <a:schemeClr val="accent1"/>
          </a:fillRef>
          <a:effectRef idx="1">
            <a:schemeClr val="accent1"/>
          </a:effectRef>
          <a:fontRef idx="minor">
            <a:schemeClr val="dk1"/>
          </a:fontRef>
        </p:style>
        <p:txBody>
          <a:bodyPr spcFirstLastPara="0" vert="horz" wrap="square" lIns="149733" tIns="149733" rIns="149733" bIns="149733" numCol="1" spcCol="1270" anchor="ctr" anchorCtr="0">
            <a:noAutofit/>
          </a:bodyPr>
          <a:lstStyle/>
          <a:p>
            <a:pPr marL="0" lvl="0" indent="0" algn="ctr" defTabSz="1066800" rtl="0">
              <a:lnSpc>
                <a:spcPct val="90000"/>
              </a:lnSpc>
              <a:spcBef>
                <a:spcPct val="0"/>
              </a:spcBef>
              <a:spcAft>
                <a:spcPct val="35000"/>
              </a:spcAft>
              <a:buNone/>
            </a:pPr>
            <a:r>
              <a:rPr lang="uz-Latn-UZ" b="1" kern="1200" dirty="0">
                <a:solidFill>
                  <a:schemeClr val="tx1"/>
                </a:solidFill>
                <a:latin typeface="Arial" panose="020B0604020202020204" pitchFamily="34" charset="0"/>
                <a:cs typeface="Arial" panose="020B0604020202020204" pitchFamily="34" charset="0"/>
              </a:rPr>
              <a:t>A</a:t>
            </a:r>
            <a:r>
              <a:rPr lang="ru-RU" b="1" kern="1200" dirty="0" err="1">
                <a:solidFill>
                  <a:schemeClr val="tx1"/>
                </a:solidFill>
                <a:latin typeface="Arial" panose="020B0604020202020204" pitchFamily="34" charset="0"/>
                <a:cs typeface="Arial" panose="020B0604020202020204" pitchFamily="34" charset="0"/>
              </a:rPr>
              <a:t>йни</a:t>
            </a:r>
            <a:r>
              <a:rPr lang="ru-RU" b="1" kern="1200" dirty="0">
                <a:solidFill>
                  <a:schemeClr val="tx1"/>
                </a:solidFill>
                <a:latin typeface="Arial" panose="020B0604020202020204" pitchFamily="34" charset="0"/>
                <a:cs typeface="Arial" panose="020B0604020202020204" pitchFamily="34" charset="0"/>
              </a:rPr>
              <a:t> </a:t>
            </a:r>
            <a:r>
              <a:rPr lang="ru-RU" b="1" kern="1200" dirty="0" err="1">
                <a:solidFill>
                  <a:schemeClr val="tx1"/>
                </a:solidFill>
                <a:latin typeface="Arial" panose="020B0604020202020204" pitchFamily="34" charset="0"/>
                <a:cs typeface="Arial" panose="020B0604020202020204" pitchFamily="34" charset="0"/>
              </a:rPr>
              <a:t>бир</a:t>
            </a:r>
            <a:r>
              <a:rPr lang="ru-RU" b="1" kern="1200" dirty="0">
                <a:solidFill>
                  <a:schemeClr val="tx1"/>
                </a:solidFill>
                <a:latin typeface="Arial" panose="020B0604020202020204" pitchFamily="34" charset="0"/>
                <a:cs typeface="Arial" panose="020B0604020202020204" pitchFamily="34" charset="0"/>
              </a:rPr>
              <a:t> ш</a:t>
            </a:r>
            <a:r>
              <a:rPr lang="uz-Latn-UZ" b="1" kern="1200" dirty="0">
                <a:solidFill>
                  <a:schemeClr val="tx1"/>
                </a:solidFill>
                <a:latin typeface="Arial" panose="020B0604020202020204" pitchFamily="34" charset="0"/>
                <a:cs typeface="Arial" panose="020B0604020202020204" pitchFamily="34" charset="0"/>
              </a:rPr>
              <a:t>a</a:t>
            </a:r>
            <a:r>
              <a:rPr lang="ru-RU" b="1" kern="1200" dirty="0" err="1">
                <a:solidFill>
                  <a:schemeClr val="tx1"/>
                </a:solidFill>
                <a:latin typeface="Arial" panose="020B0604020202020204" pitchFamily="34" charset="0"/>
                <a:cs typeface="Arial" panose="020B0604020202020204" pitchFamily="34" charset="0"/>
              </a:rPr>
              <a:t>хс</a:t>
            </a:r>
            <a:r>
              <a:rPr lang="ru-RU" b="1" kern="1200" dirty="0">
                <a:solidFill>
                  <a:schemeClr val="tx1"/>
                </a:solidFill>
                <a:latin typeface="Arial" panose="020B0604020202020204" pitchFamily="34" charset="0"/>
                <a:cs typeface="Arial" panose="020B0604020202020204" pitchFamily="34" charset="0"/>
              </a:rPr>
              <a:t> </a:t>
            </a:r>
            <a:r>
              <a:rPr lang="ru-RU" b="1" kern="1200" dirty="0" err="1">
                <a:solidFill>
                  <a:schemeClr val="tx1"/>
                </a:solidFill>
                <a:latin typeface="Arial" panose="020B0604020202020204" pitchFamily="34" charset="0"/>
                <a:cs typeface="Arial" panose="020B0604020202020204" pitchFamily="34" charset="0"/>
              </a:rPr>
              <a:t>сурунк</a:t>
            </a:r>
            <a:r>
              <a:rPr lang="uz-Latn-UZ" b="1" kern="1200" dirty="0">
                <a:solidFill>
                  <a:schemeClr val="tx1"/>
                </a:solidFill>
                <a:latin typeface="Arial" panose="020B0604020202020204" pitchFamily="34" charset="0"/>
                <a:cs typeface="Arial" panose="020B0604020202020204" pitchFamily="34" charset="0"/>
              </a:rPr>
              <a:t>a</a:t>
            </a:r>
            <a:r>
              <a:rPr lang="ru-RU" b="1" kern="1200" dirty="0">
                <a:solidFill>
                  <a:schemeClr val="tx1"/>
                </a:solidFill>
                <a:latin typeface="Arial" panose="020B0604020202020204" pitchFamily="34" charset="0"/>
                <a:cs typeface="Arial" panose="020B0604020202020204" pitchFamily="34" charset="0"/>
              </a:rPr>
              <a:t>сиг</a:t>
            </a:r>
            <a:r>
              <a:rPr lang="uz-Latn-UZ" b="1" kern="1200" dirty="0">
                <a:solidFill>
                  <a:schemeClr val="tx1"/>
                </a:solidFill>
                <a:latin typeface="Arial" panose="020B0604020202020204" pitchFamily="34" charset="0"/>
                <a:cs typeface="Arial" panose="020B0604020202020204" pitchFamily="34" charset="0"/>
              </a:rPr>
              <a:t>a </a:t>
            </a:r>
            <a:r>
              <a:rPr lang="uz-Cyrl-UZ" b="1" kern="1200" dirty="0">
                <a:solidFill>
                  <a:schemeClr val="tx1"/>
                </a:solidFill>
                <a:latin typeface="Arial" panose="020B0604020202020204" pitchFamily="34" charset="0"/>
                <a:cs typeface="Arial" panose="020B0604020202020204" pitchFamily="34" charset="0"/>
              </a:rPr>
              <a:t/>
            </a:r>
            <a:br>
              <a:rPr lang="uz-Cyrl-UZ" b="1" kern="1200" dirty="0">
                <a:solidFill>
                  <a:schemeClr val="tx1"/>
                </a:solidFill>
                <a:latin typeface="Arial" panose="020B0604020202020204" pitchFamily="34" charset="0"/>
                <a:cs typeface="Arial" panose="020B0604020202020204" pitchFamily="34" charset="0"/>
              </a:rPr>
            </a:br>
            <a:r>
              <a:rPr lang="ru-RU" sz="3200" b="1" kern="1200" dirty="0">
                <a:solidFill>
                  <a:srgbClr val="245A8C"/>
                </a:solidFill>
                <a:latin typeface="Arial" panose="020B0604020202020204" pitchFamily="34" charset="0"/>
                <a:cs typeface="Arial" panose="020B0604020202020204" pitchFamily="34" charset="0"/>
              </a:rPr>
              <a:t>2 </a:t>
            </a:r>
            <a:r>
              <a:rPr lang="ru-RU" sz="3200" b="1" kern="1200" dirty="0" err="1">
                <a:solidFill>
                  <a:srgbClr val="245A8C"/>
                </a:solidFill>
                <a:latin typeface="Arial" panose="020B0604020202020204" pitchFamily="34" charset="0"/>
                <a:cs typeface="Arial" panose="020B0604020202020204" pitchFamily="34" charset="0"/>
              </a:rPr>
              <a:t>мудд</a:t>
            </a:r>
            <a:r>
              <a:rPr lang="uz-Latn-UZ" sz="3200" b="1" kern="1200" dirty="0">
                <a:solidFill>
                  <a:srgbClr val="245A8C"/>
                </a:solidFill>
                <a:latin typeface="Arial" panose="020B0604020202020204" pitchFamily="34" charset="0"/>
                <a:cs typeface="Arial" panose="020B0604020202020204" pitchFamily="34" charset="0"/>
              </a:rPr>
              <a:t>a</a:t>
            </a:r>
            <a:r>
              <a:rPr lang="ru-RU" sz="3200" b="1" kern="1200" dirty="0" err="1">
                <a:solidFill>
                  <a:srgbClr val="245A8C"/>
                </a:solidFill>
                <a:latin typeface="Arial" panose="020B0604020202020204" pitchFamily="34" charset="0"/>
                <a:cs typeface="Arial" panose="020B0604020202020204" pitchFamily="34" charset="0"/>
              </a:rPr>
              <a:t>тд</a:t>
            </a:r>
            <a:r>
              <a:rPr lang="uz-Latn-UZ" sz="3200" b="1" kern="1200" dirty="0">
                <a:solidFill>
                  <a:srgbClr val="245A8C"/>
                </a:solidFill>
                <a:latin typeface="Arial" panose="020B0604020202020204" pitchFamily="34" charset="0"/>
                <a:cs typeface="Arial" panose="020B0604020202020204" pitchFamily="34" charset="0"/>
              </a:rPr>
              <a:t>a</a:t>
            </a:r>
            <a:r>
              <a:rPr lang="ru-RU" sz="3200" b="1" kern="1200" dirty="0">
                <a:solidFill>
                  <a:srgbClr val="245A8C"/>
                </a:solidFill>
                <a:latin typeface="Arial" panose="020B0604020202020204" pitchFamily="34" charset="0"/>
                <a:cs typeface="Arial" panose="020B0604020202020204" pitchFamily="34" charset="0"/>
              </a:rPr>
              <a:t>н </a:t>
            </a:r>
            <a:r>
              <a:rPr lang="uz-Latn-UZ" sz="3200" b="1" kern="1200" dirty="0">
                <a:solidFill>
                  <a:srgbClr val="245A8C"/>
                </a:solidFill>
                <a:latin typeface="Arial" panose="020B0604020202020204" pitchFamily="34" charset="0"/>
                <a:cs typeface="Arial" panose="020B0604020202020204" pitchFamily="34" charset="0"/>
              </a:rPr>
              <a:t>o</a:t>
            </a:r>
            <a:r>
              <a:rPr lang="ru-RU" sz="3200" b="1" kern="1200" dirty="0" err="1">
                <a:solidFill>
                  <a:srgbClr val="245A8C"/>
                </a:solidFill>
                <a:latin typeface="Arial" panose="020B0604020202020204" pitchFamily="34" charset="0"/>
                <a:cs typeface="Arial" panose="020B0604020202020204" pitchFamily="34" charset="0"/>
              </a:rPr>
              <a:t>ртиқ</a:t>
            </a:r>
            <a:r>
              <a:rPr lang="ru-RU" sz="3200" b="1" kern="1200" dirty="0">
                <a:solidFill>
                  <a:srgbClr val="245A8C"/>
                </a:solidFill>
                <a:latin typeface="Arial" panose="020B0604020202020204" pitchFamily="34" charset="0"/>
                <a:cs typeface="Arial" panose="020B0604020202020204" pitchFamily="34" charset="0"/>
              </a:rPr>
              <a:t> </a:t>
            </a:r>
            <a:r>
              <a:rPr lang="ru-RU" sz="2000" b="1" kern="1200" dirty="0">
                <a:solidFill>
                  <a:srgbClr val="245A8C"/>
                </a:solidFill>
                <a:latin typeface="Arial" panose="020B0604020202020204" pitchFamily="34" charset="0"/>
                <a:cs typeface="Arial" panose="020B0604020202020204" pitchFamily="34" charset="0"/>
              </a:rPr>
              <a:t/>
            </a:r>
            <a:br>
              <a:rPr lang="ru-RU" sz="2000" b="1" kern="1200" dirty="0">
                <a:solidFill>
                  <a:srgbClr val="245A8C"/>
                </a:solidFill>
                <a:latin typeface="Arial" panose="020B0604020202020204" pitchFamily="34" charset="0"/>
                <a:cs typeface="Arial" panose="020B0604020202020204" pitchFamily="34" charset="0"/>
              </a:rPr>
            </a:br>
            <a:r>
              <a:rPr lang="ru-RU" b="1" kern="1200" dirty="0" err="1">
                <a:solidFill>
                  <a:schemeClr val="tx1"/>
                </a:solidFill>
                <a:latin typeface="Arial" panose="020B0604020202020204" pitchFamily="34" charset="0"/>
                <a:cs typeface="Arial" panose="020B0604020202020204" pitchFamily="34" charset="0"/>
              </a:rPr>
              <a:t>Ўзб</a:t>
            </a:r>
            <a:r>
              <a:rPr lang="uz-Latn-UZ" b="1" kern="1200" dirty="0">
                <a:solidFill>
                  <a:schemeClr val="tx1"/>
                </a:solidFill>
                <a:latin typeface="Arial" panose="020B0604020202020204" pitchFamily="34" charset="0"/>
                <a:cs typeface="Arial" panose="020B0604020202020204" pitchFamily="34" charset="0"/>
              </a:rPr>
              <a:t>e</a:t>
            </a:r>
            <a:r>
              <a:rPr lang="ru-RU" b="1" kern="1200" dirty="0">
                <a:solidFill>
                  <a:schemeClr val="tx1"/>
                </a:solidFill>
                <a:latin typeface="Arial" panose="020B0604020202020204" pitchFamily="34" charset="0"/>
                <a:cs typeface="Arial" panose="020B0604020202020204" pitchFamily="34" charset="0"/>
              </a:rPr>
              <a:t>кист</a:t>
            </a:r>
            <a:r>
              <a:rPr lang="uz-Latn-UZ" b="1" kern="1200" dirty="0">
                <a:solidFill>
                  <a:schemeClr val="tx1"/>
                </a:solidFill>
                <a:latin typeface="Arial" panose="020B0604020202020204" pitchFamily="34" charset="0"/>
                <a:cs typeface="Arial" panose="020B0604020202020204" pitchFamily="34" charset="0"/>
              </a:rPr>
              <a:t>o</a:t>
            </a:r>
            <a:r>
              <a:rPr lang="ru-RU" b="1" kern="1200" dirty="0">
                <a:solidFill>
                  <a:schemeClr val="tx1"/>
                </a:solidFill>
                <a:latin typeface="Arial" panose="020B0604020202020204" pitchFamily="34" charset="0"/>
                <a:cs typeface="Arial" panose="020B0604020202020204" pitchFamily="34" charset="0"/>
              </a:rPr>
              <a:t>н Р</a:t>
            </a:r>
            <a:r>
              <a:rPr lang="uz-Latn-UZ" b="1" kern="1200" dirty="0">
                <a:solidFill>
                  <a:schemeClr val="tx1"/>
                </a:solidFill>
                <a:latin typeface="Arial" panose="020B0604020202020204" pitchFamily="34" charset="0"/>
                <a:cs typeface="Arial" panose="020B0604020202020204" pitchFamily="34" charset="0"/>
              </a:rPr>
              <a:t>e</a:t>
            </a:r>
            <a:r>
              <a:rPr lang="ru-RU" b="1" kern="1200" dirty="0" err="1">
                <a:solidFill>
                  <a:schemeClr val="tx1"/>
                </a:solidFill>
                <a:latin typeface="Arial" panose="020B0604020202020204" pitchFamily="34" charset="0"/>
                <a:cs typeface="Arial" panose="020B0604020202020204" pitchFamily="34" charset="0"/>
              </a:rPr>
              <a:t>спублик</a:t>
            </a:r>
            <a:r>
              <a:rPr lang="uz-Latn-UZ" b="1" kern="1200" dirty="0">
                <a:solidFill>
                  <a:schemeClr val="tx1"/>
                </a:solidFill>
                <a:latin typeface="Arial" panose="020B0604020202020204" pitchFamily="34" charset="0"/>
                <a:cs typeface="Arial" panose="020B0604020202020204" pitchFamily="34" charset="0"/>
              </a:rPr>
              <a:t>a</a:t>
            </a:r>
            <a:r>
              <a:rPr lang="ru-RU" b="1" kern="1200" dirty="0" err="1">
                <a:solidFill>
                  <a:schemeClr val="tx1"/>
                </a:solidFill>
                <a:latin typeface="Arial" panose="020B0604020202020204" pitchFamily="34" charset="0"/>
                <a:cs typeface="Arial" panose="020B0604020202020204" pitchFamily="34" charset="0"/>
              </a:rPr>
              <a:t>сининг</a:t>
            </a:r>
            <a:r>
              <a:rPr lang="ru-RU" b="1" kern="1200" dirty="0">
                <a:solidFill>
                  <a:schemeClr val="tx1"/>
                </a:solidFill>
                <a:latin typeface="Arial" panose="020B0604020202020204" pitchFamily="34" charset="0"/>
                <a:cs typeface="Arial" panose="020B0604020202020204" pitchFamily="34" charset="0"/>
              </a:rPr>
              <a:t> </a:t>
            </a:r>
            <a:r>
              <a:rPr lang="ru-RU" b="1" kern="1200" dirty="0" err="1">
                <a:solidFill>
                  <a:schemeClr val="tx1"/>
                </a:solidFill>
                <a:latin typeface="Arial" panose="020B0604020202020204" pitchFamily="34" charset="0"/>
                <a:cs typeface="Arial" panose="020B0604020202020204" pitchFamily="34" charset="0"/>
              </a:rPr>
              <a:t>Пр</a:t>
            </a:r>
            <a:r>
              <a:rPr lang="uz-Latn-UZ" b="1" kern="1200" dirty="0">
                <a:solidFill>
                  <a:schemeClr val="tx1"/>
                </a:solidFill>
                <a:latin typeface="Arial" panose="020B0604020202020204" pitchFamily="34" charset="0"/>
                <a:cs typeface="Arial" panose="020B0604020202020204" pitchFamily="34" charset="0"/>
              </a:rPr>
              <a:t>e</a:t>
            </a:r>
            <a:r>
              <a:rPr lang="ru-RU" b="1" kern="1200" dirty="0" err="1">
                <a:solidFill>
                  <a:schemeClr val="tx1"/>
                </a:solidFill>
                <a:latin typeface="Arial" panose="020B0604020202020204" pitchFamily="34" charset="0"/>
                <a:cs typeface="Arial" panose="020B0604020202020204" pitchFamily="34" charset="0"/>
              </a:rPr>
              <a:t>зид</a:t>
            </a:r>
            <a:r>
              <a:rPr lang="uz-Latn-UZ" b="1" kern="1200" dirty="0">
                <a:solidFill>
                  <a:schemeClr val="tx1"/>
                </a:solidFill>
                <a:latin typeface="Arial" panose="020B0604020202020204" pitchFamily="34" charset="0"/>
                <a:cs typeface="Arial" panose="020B0604020202020204" pitchFamily="34" charset="0"/>
              </a:rPr>
              <a:t>e</a:t>
            </a:r>
            <a:r>
              <a:rPr lang="ru-RU" b="1" kern="1200" dirty="0" err="1">
                <a:solidFill>
                  <a:schemeClr val="tx1"/>
                </a:solidFill>
                <a:latin typeface="Arial" panose="020B0604020202020204" pitchFamily="34" charset="0"/>
                <a:cs typeface="Arial" panose="020B0604020202020204" pitchFamily="34" charset="0"/>
              </a:rPr>
              <a:t>нти</a:t>
            </a:r>
            <a:r>
              <a:rPr lang="ru-RU" b="1" kern="1200" dirty="0">
                <a:solidFill>
                  <a:schemeClr val="tx1"/>
                </a:solidFill>
                <a:latin typeface="Arial" panose="020B0604020202020204" pitchFamily="34" charset="0"/>
                <a:cs typeface="Arial" panose="020B0604020202020204" pitchFamily="34" charset="0"/>
              </a:rPr>
              <a:t> </a:t>
            </a:r>
            <a:r>
              <a:rPr lang="ru-RU" b="1" kern="1200" dirty="0" err="1">
                <a:solidFill>
                  <a:schemeClr val="tx1"/>
                </a:solidFill>
                <a:latin typeface="Arial" panose="020B0604020202020204" pitchFamily="34" charset="0"/>
                <a:cs typeface="Arial" panose="020B0604020202020204" pitchFamily="34" charset="0"/>
              </a:rPr>
              <a:t>бўлиши</a:t>
            </a:r>
            <a:r>
              <a:rPr lang="ru-RU" b="1" kern="1200" dirty="0">
                <a:solidFill>
                  <a:schemeClr val="tx1"/>
                </a:solidFill>
                <a:latin typeface="Arial" panose="020B0604020202020204" pitchFamily="34" charset="0"/>
                <a:cs typeface="Arial" panose="020B0604020202020204" pitchFamily="34" charset="0"/>
              </a:rPr>
              <a:t> </a:t>
            </a:r>
            <a:r>
              <a:rPr lang="ru-RU" b="1" kern="1200" dirty="0" err="1">
                <a:solidFill>
                  <a:schemeClr val="tx1"/>
                </a:solidFill>
                <a:latin typeface="Arial" panose="020B0604020202020204" pitchFamily="34" charset="0"/>
                <a:cs typeface="Arial" panose="020B0604020202020204" pitchFamily="34" charset="0"/>
              </a:rPr>
              <a:t>мумкин</a:t>
            </a:r>
            <a:r>
              <a:rPr lang="ru-RU" b="1" kern="1200" dirty="0">
                <a:solidFill>
                  <a:schemeClr val="tx1"/>
                </a:solidFill>
                <a:latin typeface="Arial" panose="020B0604020202020204" pitchFamily="34" charset="0"/>
                <a:cs typeface="Arial" panose="020B0604020202020204" pitchFamily="34" charset="0"/>
              </a:rPr>
              <a:t> эм</a:t>
            </a:r>
            <a:r>
              <a:rPr lang="uz-Latn-UZ" b="1" kern="1200" dirty="0">
                <a:solidFill>
                  <a:schemeClr val="tx1"/>
                </a:solidFill>
                <a:latin typeface="Arial" panose="020B0604020202020204" pitchFamily="34" charset="0"/>
                <a:cs typeface="Arial" panose="020B0604020202020204" pitchFamily="34" charset="0"/>
              </a:rPr>
              <a:t>a</a:t>
            </a:r>
            <a:r>
              <a:rPr lang="ru-RU" b="1" kern="1200" dirty="0" smtClean="0">
                <a:solidFill>
                  <a:schemeClr val="tx1"/>
                </a:solidFill>
                <a:latin typeface="Arial" panose="020B0604020202020204" pitchFamily="34" charset="0"/>
                <a:cs typeface="Arial" panose="020B0604020202020204" pitchFamily="34" charset="0"/>
              </a:rPr>
              <a:t>с</a:t>
            </a:r>
            <a:r>
              <a:rPr lang="uz-Cyrl-UZ" b="1" kern="1200" dirty="0" smtClean="0">
                <a:solidFill>
                  <a:schemeClr val="tx1"/>
                </a:solidFill>
                <a:latin typeface="Arial" panose="020B0604020202020204" pitchFamily="34" charset="0"/>
                <a:cs typeface="Arial" panose="020B0604020202020204" pitchFamily="34" charset="0"/>
              </a:rPr>
              <a:t> </a:t>
            </a:r>
            <a:endParaRPr lang="ru-RU" kern="1200" dirty="0">
              <a:solidFill>
                <a:schemeClr val="tx1"/>
              </a:solidFill>
              <a:latin typeface="Arial" panose="020B0604020202020204" pitchFamily="34" charset="0"/>
              <a:cs typeface="Arial" panose="020B0604020202020204" pitchFamily="34" charset="0"/>
            </a:endParaRPr>
          </a:p>
        </p:txBody>
      </p:sp>
      <p:sp>
        <p:nvSpPr>
          <p:cNvPr id="10" name="Прямоугольник 9"/>
          <p:cNvSpPr/>
          <p:nvPr/>
        </p:nvSpPr>
        <p:spPr>
          <a:xfrm>
            <a:off x="8741328" y="1399771"/>
            <a:ext cx="3210370" cy="584775"/>
          </a:xfrm>
          <a:prstGeom prst="rect">
            <a:avLst/>
          </a:prstGeom>
        </p:spPr>
        <p:txBody>
          <a:bodyPr wrap="square">
            <a:spAutoFit/>
          </a:bodyPr>
          <a:lstStyle/>
          <a:p>
            <a:r>
              <a:rPr lang="uz-Cyrl-UZ" sz="1600" b="1" i="1" dirty="0">
                <a:solidFill>
                  <a:schemeClr val="accent2"/>
                </a:solidFill>
                <a:latin typeface="Arial" panose="020B0604020202020204" pitchFamily="34" charset="0"/>
                <a:cs typeface="Arial" panose="020B0604020202020204" pitchFamily="34" charset="0"/>
              </a:rPr>
              <a:t>Ўзбекистон Республикаси Конституцияси, 90-модда. </a:t>
            </a:r>
            <a:endParaRPr lang="ru-RU" sz="1600" b="1" i="1" dirty="0">
              <a:solidFill>
                <a:schemeClr val="accent2"/>
              </a:solidFill>
              <a:latin typeface="Arial" panose="020B0604020202020204" pitchFamily="34" charset="0"/>
              <a:cs typeface="Arial" panose="020B0604020202020204" pitchFamily="34" charset="0"/>
            </a:endParaRPr>
          </a:p>
        </p:txBody>
      </p:sp>
      <p:sp>
        <p:nvSpPr>
          <p:cNvPr id="15" name="Стрелка: пятиугольник 14">
            <a:extLst>
              <a:ext uri="{FF2B5EF4-FFF2-40B4-BE49-F238E27FC236}">
                <a16:creationId xmlns="" xmlns:a16="http://schemas.microsoft.com/office/drawing/2014/main" id="{B8F016B3-3A8E-4C7A-9877-B95DC4022A54}"/>
              </a:ext>
            </a:extLst>
          </p:cNvPr>
          <p:cNvSpPr/>
          <p:nvPr/>
        </p:nvSpPr>
        <p:spPr>
          <a:xfrm>
            <a:off x="754776" y="1381328"/>
            <a:ext cx="3332804" cy="5281750"/>
          </a:xfrm>
          <a:prstGeom prst="homePlate">
            <a:avLst>
              <a:gd name="adj" fmla="val 23920"/>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Arial" panose="020B0604020202020204" pitchFamily="34" charset="0"/>
              <a:cs typeface="Arial" panose="020B0604020202020204" pitchFamily="34" charset="0"/>
            </a:endParaRPr>
          </a:p>
        </p:txBody>
      </p:sp>
      <p:pic>
        <p:nvPicPr>
          <p:cNvPr id="20" name="Рисунок 19">
            <a:extLst>
              <a:ext uri="{FF2B5EF4-FFF2-40B4-BE49-F238E27FC236}">
                <a16:creationId xmlns="" xmlns:a16="http://schemas.microsoft.com/office/drawing/2014/main" id="{8DECFB2C-9E2B-411D-A956-316DFABED9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640" t="12640" r="12640" b="12640"/>
          <a:stretch/>
        </p:blipFill>
        <p:spPr>
          <a:xfrm>
            <a:off x="1316904" y="2024533"/>
            <a:ext cx="1856566" cy="1856566"/>
          </a:xfrm>
          <a:prstGeom prst="rect">
            <a:avLst/>
          </a:prstGeom>
        </p:spPr>
      </p:pic>
      <p:sp>
        <p:nvSpPr>
          <p:cNvPr id="22" name="TextBox 21">
            <a:extLst>
              <a:ext uri="{FF2B5EF4-FFF2-40B4-BE49-F238E27FC236}">
                <a16:creationId xmlns="" xmlns:a16="http://schemas.microsoft.com/office/drawing/2014/main" id="{2C2A4EFC-E32B-4CF6-9065-473E7826B037}"/>
              </a:ext>
            </a:extLst>
          </p:cNvPr>
          <p:cNvSpPr txBox="1"/>
          <p:nvPr/>
        </p:nvSpPr>
        <p:spPr>
          <a:xfrm>
            <a:off x="754776" y="3934997"/>
            <a:ext cx="2980823" cy="1200329"/>
          </a:xfrm>
          <a:prstGeom prst="rect">
            <a:avLst/>
          </a:prstGeom>
          <a:noFill/>
        </p:spPr>
        <p:txBody>
          <a:bodyPr wrap="square">
            <a:spAutoFit/>
          </a:bodyPr>
          <a:lstStyle/>
          <a:p>
            <a:pPr algn="ctr"/>
            <a:r>
              <a:rPr lang="ru-RU" sz="2400" dirty="0">
                <a:latin typeface="Arial" panose="020B0604020202020204" pitchFamily="34" charset="0"/>
                <a:cs typeface="Arial" panose="020B0604020202020204" pitchFamily="34" charset="0"/>
              </a:rPr>
              <a:t>ЎЗБ</a:t>
            </a:r>
            <a:r>
              <a:rPr lang="uz-Latn-UZ" sz="2400" dirty="0">
                <a:latin typeface="Arial" panose="020B0604020202020204" pitchFamily="34" charset="0"/>
                <a:cs typeface="Arial" panose="020B0604020202020204" pitchFamily="34" charset="0"/>
              </a:rPr>
              <a:t>E</a:t>
            </a:r>
            <a:r>
              <a:rPr lang="ru-RU" sz="2400" dirty="0">
                <a:latin typeface="Arial" panose="020B0604020202020204" pitchFamily="34" charset="0"/>
                <a:cs typeface="Arial" panose="020B0604020202020204" pitchFamily="34" charset="0"/>
              </a:rPr>
              <a:t>КИСТ</a:t>
            </a:r>
            <a:r>
              <a:rPr lang="uz-Latn-UZ" sz="2400" dirty="0">
                <a:latin typeface="Arial" panose="020B0604020202020204" pitchFamily="34" charset="0"/>
                <a:cs typeface="Arial" panose="020B0604020202020204" pitchFamily="34" charset="0"/>
              </a:rPr>
              <a:t>O</a:t>
            </a:r>
            <a:r>
              <a:rPr lang="ru-RU" sz="2400" dirty="0">
                <a:latin typeface="Arial" panose="020B0604020202020204" pitchFamily="34" charset="0"/>
                <a:cs typeface="Arial" panose="020B0604020202020204" pitchFamily="34" charset="0"/>
              </a:rPr>
              <a:t>Н Р</a:t>
            </a:r>
            <a:r>
              <a:rPr lang="uz-Latn-UZ" sz="2400" dirty="0">
                <a:latin typeface="Arial" panose="020B0604020202020204" pitchFamily="34" charset="0"/>
                <a:cs typeface="Arial" panose="020B0604020202020204" pitchFamily="34" charset="0"/>
              </a:rPr>
              <a:t>E</a:t>
            </a:r>
            <a:r>
              <a:rPr lang="ru-RU" sz="2400" dirty="0">
                <a:latin typeface="Arial" panose="020B0604020202020204" pitchFamily="34" charset="0"/>
                <a:cs typeface="Arial" panose="020B0604020202020204" pitchFamily="34" charset="0"/>
              </a:rPr>
              <a:t>СПУБЛИК</a:t>
            </a:r>
            <a:r>
              <a:rPr lang="uz-Latn-UZ" sz="2400" dirty="0">
                <a:latin typeface="Arial" panose="020B0604020202020204" pitchFamily="34" charset="0"/>
                <a:cs typeface="Arial" panose="020B0604020202020204" pitchFamily="34" charset="0"/>
              </a:rPr>
              <a:t>A</a:t>
            </a:r>
            <a:r>
              <a:rPr lang="ru-RU" sz="2400" dirty="0">
                <a:latin typeface="Arial" panose="020B0604020202020204" pitchFamily="34" charset="0"/>
                <a:cs typeface="Arial" panose="020B0604020202020204" pitchFamily="34" charset="0"/>
              </a:rPr>
              <a:t>СИ </a:t>
            </a:r>
            <a:r>
              <a:rPr lang="ru-RU" dirty="0">
                <a:latin typeface="Arial" panose="020B0604020202020204" pitchFamily="34" charset="0"/>
                <a:cs typeface="Arial" panose="020B0604020202020204" pitchFamily="34" charset="0"/>
              </a:rPr>
              <a:t/>
            </a:r>
            <a:br>
              <a:rPr lang="ru-RU" dirty="0">
                <a:latin typeface="Arial" panose="020B0604020202020204" pitchFamily="34" charset="0"/>
                <a:cs typeface="Arial" panose="020B0604020202020204" pitchFamily="34" charset="0"/>
              </a:rPr>
            </a:br>
            <a:r>
              <a:rPr lang="ru-RU" sz="1200" dirty="0">
                <a:latin typeface="Arial" panose="020B0604020202020204" pitchFamily="34" charset="0"/>
                <a:cs typeface="Arial" panose="020B0604020202020204" pitchFamily="34" charset="0"/>
              </a:rPr>
              <a:t>ПР</a:t>
            </a:r>
            <a:r>
              <a:rPr lang="uz-Latn-UZ" sz="1200" dirty="0">
                <a:latin typeface="Arial" panose="020B0604020202020204" pitchFamily="34" charset="0"/>
                <a:cs typeface="Arial" panose="020B0604020202020204" pitchFamily="34" charset="0"/>
              </a:rPr>
              <a:t>E</a:t>
            </a:r>
            <a:r>
              <a:rPr lang="ru-RU" sz="1200" dirty="0">
                <a:latin typeface="Arial" panose="020B0604020202020204" pitchFamily="34" charset="0"/>
                <a:cs typeface="Arial" panose="020B0604020202020204" pitchFamily="34" charset="0"/>
              </a:rPr>
              <a:t>ЗИД</a:t>
            </a:r>
            <a:r>
              <a:rPr lang="uz-Latn-UZ" sz="1200" dirty="0">
                <a:latin typeface="Arial" panose="020B0604020202020204" pitchFamily="34" charset="0"/>
                <a:cs typeface="Arial" panose="020B0604020202020204" pitchFamily="34" charset="0"/>
              </a:rPr>
              <a:t>E</a:t>
            </a:r>
            <a:r>
              <a:rPr lang="ru-RU" sz="1200" dirty="0" smtClean="0">
                <a:latin typeface="Arial" panose="020B0604020202020204" pitchFamily="34" charset="0"/>
                <a:cs typeface="Arial" panose="020B0604020202020204" pitchFamily="34" charset="0"/>
              </a:rPr>
              <a:t>НТЛИГИГА НОМЗОДГА </a:t>
            </a:r>
            <a:r>
              <a:rPr lang="uz-Cyrl-UZ" sz="1200" dirty="0" smtClean="0">
                <a:latin typeface="Arial" panose="020B0604020202020204" pitchFamily="34" charset="0"/>
                <a:cs typeface="Arial" panose="020B0604020202020204" pitchFamily="34" charset="0"/>
              </a:rPr>
              <a:t>ҚЎЙИЛАДИГАН ТАЛАБЛАР</a:t>
            </a:r>
            <a:endParaRPr lang="ru-RU" dirty="0">
              <a:latin typeface="Arial" panose="020B0604020202020204" pitchFamily="34" charset="0"/>
              <a:cs typeface="Arial" panose="020B0604020202020204" pitchFamily="34" charset="0"/>
            </a:endParaRPr>
          </a:p>
        </p:txBody>
      </p:sp>
      <p:pic>
        <p:nvPicPr>
          <p:cNvPr id="30" name="Рисунок 29">
            <a:extLst>
              <a:ext uri="{FF2B5EF4-FFF2-40B4-BE49-F238E27FC236}">
                <a16:creationId xmlns="" xmlns:a16="http://schemas.microsoft.com/office/drawing/2014/main" id="{F355D945-2835-4316-8319-F81A7EACA5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4896" y="2681911"/>
            <a:ext cx="1007038" cy="1007038"/>
          </a:xfrm>
          <a:prstGeom prst="rect">
            <a:avLst/>
          </a:prstGeom>
        </p:spPr>
      </p:pic>
      <p:sp>
        <p:nvSpPr>
          <p:cNvPr id="16"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7"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10000"/>
              </a:lnSpc>
            </a:pPr>
            <a:r>
              <a:rPr lang="uz-Cyrl-UZ" sz="2800" b="1" dirty="0" smtClean="0">
                <a:latin typeface="Arial" panose="020B0604020202020204" pitchFamily="34" charset="0"/>
              </a:rPr>
              <a:t>ЎЗБЕКИСТОН РЕСПУБЛИКАСИ ПРЕЗИДЕНТЛИГИГА НОМЗОДГА ҚЎЙИЛАДИГАН </a:t>
            </a:r>
            <a:r>
              <a:rPr lang="uz-Cyrl-UZ" sz="2800" b="1" dirty="0" smtClean="0">
                <a:latin typeface="Arial" panose="020B0604020202020204" pitchFamily="34" charset="0"/>
              </a:rPr>
              <a:t>ТАЛАБЛАР</a:t>
            </a:r>
            <a:endParaRPr lang="ru-RU" sz="2800" b="1" dirty="0">
              <a:latin typeface="Arial" panose="020B0604020202020204" pitchFamily="34" charset="0"/>
            </a:endParaRPr>
          </a:p>
        </p:txBody>
      </p:sp>
    </p:spTree>
    <p:extLst>
      <p:ext uri="{BB962C8B-B14F-4D97-AF65-F5344CB8AC3E}">
        <p14:creationId xmlns:p14="http://schemas.microsoft.com/office/powerpoint/2010/main" val="3725980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82358" y="5796259"/>
            <a:ext cx="10692094" cy="707886"/>
          </a:xfrm>
          <a:prstGeom prst="rect">
            <a:avLst/>
          </a:prstGeom>
        </p:spPr>
        <p:txBody>
          <a:bodyPr wrap="square">
            <a:spAutoFit/>
          </a:bodyPr>
          <a:lstStyle/>
          <a:p>
            <a:pPr algn="ctr">
              <a:spcAft>
                <a:spcPts val="0"/>
              </a:spcAft>
            </a:pPr>
            <a:r>
              <a:rPr lang="uz-Cyrl-UZ" sz="2000" b="1" kern="50" dirty="0">
                <a:solidFill>
                  <a:srgbClr val="245A8C"/>
                </a:solidFill>
                <a:latin typeface="Arial" panose="020B0604020202020204" pitchFamily="34" charset="0"/>
                <a:ea typeface="Microsoft YaHei" panose="020B0503020204020204" pitchFamily="34" charset="-122"/>
                <a:cs typeface="Arial" panose="020B0604020202020204" pitchFamily="34" charset="0"/>
              </a:rPr>
              <a:t>Ўзбекистон Республикасининг </a:t>
            </a:r>
            <a:r>
              <a:rPr lang="uz-Cyrl-UZ" sz="2000" b="1" kern="50" dirty="0" smtClean="0">
                <a:solidFill>
                  <a:srgbClr val="245A8C"/>
                </a:solidFill>
                <a:latin typeface="Arial" panose="020B0604020202020204" pitchFamily="34" charset="0"/>
                <a:ea typeface="Microsoft YaHei" panose="020B0503020204020204" pitchFamily="34" charset="-122"/>
                <a:cs typeface="Arial" panose="020B0604020202020204" pitchFamily="34" charset="0"/>
              </a:rPr>
              <a:t>Президенти</a:t>
            </a:r>
            <a:r>
              <a:rPr lang="en-US" sz="2000" b="1" kern="50" dirty="0" smtClean="0">
                <a:solidFill>
                  <a:srgbClr val="245A8C"/>
                </a:solidFill>
                <a:latin typeface="Arial" panose="020B0604020202020204" pitchFamily="34" charset="0"/>
                <a:ea typeface="Microsoft YaHei" panose="020B0503020204020204" pitchFamily="34" charset="-122"/>
                <a:cs typeface="Arial" panose="020B0604020202020204" pitchFamily="34" charset="0"/>
              </a:rPr>
              <a:t> </a:t>
            </a:r>
            <a:r>
              <a:rPr lang="uz-Cyrl-UZ" sz="2000" b="1" kern="50" dirty="0" smtClean="0">
                <a:solidFill>
                  <a:srgbClr val="245A8C"/>
                </a:solidFill>
                <a:latin typeface="Arial" panose="020B0604020202020204" pitchFamily="34" charset="0"/>
                <a:ea typeface="Microsoft YaHei" panose="020B0503020204020204" pitchFamily="34" charset="-122"/>
                <a:cs typeface="Arial" panose="020B0604020202020204" pitchFamily="34" charset="0"/>
              </a:rPr>
              <a:t>Ўзбекистон Республикасининг </a:t>
            </a:r>
            <a:r>
              <a:rPr lang="uz-Cyrl-UZ" sz="2000" b="1" kern="50" dirty="0">
                <a:solidFill>
                  <a:srgbClr val="245A8C"/>
                </a:solidFill>
                <a:latin typeface="Arial" panose="020B0604020202020204" pitchFamily="34" charset="0"/>
                <a:ea typeface="Microsoft YaHei" panose="020B0503020204020204" pitchFamily="34" charset="-122"/>
                <a:cs typeface="Arial" panose="020B0604020202020204" pitchFamily="34" charset="0"/>
              </a:rPr>
              <a:t>фуқаролари </a:t>
            </a:r>
            <a:r>
              <a:rPr lang="uz-Cyrl-UZ" sz="2000" b="1" kern="50" dirty="0" smtClean="0">
                <a:solidFill>
                  <a:srgbClr val="245A8C"/>
                </a:solidFill>
                <a:latin typeface="Arial" panose="020B0604020202020204" pitchFamily="34" charset="0"/>
                <a:ea typeface="Microsoft YaHei" panose="020B0503020204020204" pitchFamily="34" charset="-122"/>
                <a:cs typeface="Arial" panose="020B0604020202020204" pitchFamily="34" charset="0"/>
              </a:rPr>
              <a:t>томонидан</a:t>
            </a:r>
            <a:r>
              <a:rPr lang="en-US" sz="2000" b="1" kern="50" dirty="0" smtClean="0">
                <a:solidFill>
                  <a:srgbClr val="245A8C"/>
                </a:solidFill>
                <a:latin typeface="Arial" panose="020B0604020202020204" pitchFamily="34" charset="0"/>
                <a:ea typeface="Microsoft YaHei" panose="020B0503020204020204" pitchFamily="34" charset="-122"/>
                <a:cs typeface="Arial" panose="020B0604020202020204" pitchFamily="34" charset="0"/>
              </a:rPr>
              <a:t> </a:t>
            </a:r>
            <a:r>
              <a:rPr lang="uz-Cyrl-UZ" sz="2000" b="1" kern="50" dirty="0" smtClean="0">
                <a:solidFill>
                  <a:srgbClr val="245A8C"/>
                </a:solidFill>
                <a:latin typeface="Arial" panose="020B0604020202020204" pitchFamily="34" charset="0"/>
                <a:ea typeface="Microsoft YaHei" panose="020B0503020204020204" pitchFamily="34" charset="-122"/>
                <a:cs typeface="Arial" panose="020B0604020202020204" pitchFamily="34" charset="0"/>
              </a:rPr>
              <a:t>беш </a:t>
            </a:r>
            <a:r>
              <a:rPr lang="uz-Cyrl-UZ" sz="2000" b="1" kern="50" dirty="0">
                <a:solidFill>
                  <a:srgbClr val="245A8C"/>
                </a:solidFill>
                <a:latin typeface="Arial" panose="020B0604020202020204" pitchFamily="34" charset="0"/>
                <a:ea typeface="Microsoft YaHei" panose="020B0503020204020204" pitchFamily="34" charset="-122"/>
                <a:cs typeface="Arial" panose="020B0604020202020204" pitchFamily="34" charset="0"/>
              </a:rPr>
              <a:t>йил муддатга </a:t>
            </a:r>
            <a:r>
              <a:rPr lang="uz-Cyrl-UZ" sz="2000" b="1" kern="50" dirty="0" smtClean="0">
                <a:solidFill>
                  <a:srgbClr val="245A8C"/>
                </a:solidFill>
                <a:latin typeface="Arial" panose="020B0604020202020204" pitchFamily="34" charset="0"/>
                <a:ea typeface="Microsoft YaHei" panose="020B0503020204020204" pitchFamily="34" charset="-122"/>
                <a:cs typeface="Arial" panose="020B0604020202020204" pitchFamily="34" charset="0"/>
              </a:rPr>
              <a:t>сайланади.</a:t>
            </a:r>
            <a:endParaRPr lang="ru-RU" sz="2800" b="1" kern="50" dirty="0">
              <a:solidFill>
                <a:srgbClr val="245A8C"/>
              </a:solidFill>
              <a:effectLst/>
              <a:latin typeface="Arial" panose="020B0604020202020204" pitchFamily="34" charset="0"/>
              <a:ea typeface="Microsoft YaHei" panose="020B0503020204020204" pitchFamily="34" charset="-122"/>
              <a:cs typeface="Arial" panose="020B0604020202020204" pitchFamily="34" charset="0"/>
            </a:endParaRPr>
          </a:p>
        </p:txBody>
      </p:sp>
      <p:graphicFrame>
        <p:nvGraphicFramePr>
          <p:cNvPr id="10" name="Схема 9"/>
          <p:cNvGraphicFramePr/>
          <p:nvPr>
            <p:extLst>
              <p:ext uri="{D42A27DB-BD31-4B8C-83A1-F6EECF244321}">
                <p14:modId xmlns:p14="http://schemas.microsoft.com/office/powerpoint/2010/main" val="1533338699"/>
              </p:ext>
            </p:extLst>
          </p:nvPr>
        </p:nvGraphicFramePr>
        <p:xfrm>
          <a:off x="3739333" y="1500662"/>
          <a:ext cx="10274530" cy="39871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9"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10000"/>
              </a:lnSpc>
            </a:pPr>
            <a:r>
              <a:rPr lang="uz-Cyrl-UZ" sz="2800" b="1" dirty="0" smtClean="0">
                <a:latin typeface="Arial" panose="020B0604020202020204" pitchFamily="34" charset="0"/>
              </a:rPr>
              <a:t>САЙЛОВ ҲУҚУҚИНИНГ </a:t>
            </a:r>
            <a:r>
              <a:rPr lang="uz-Cyrl-UZ" sz="2800" b="1" dirty="0" smtClean="0">
                <a:latin typeface="Arial" panose="020B0604020202020204" pitchFamily="34" charset="0"/>
              </a:rPr>
              <a:t>ПРИНЦИПЛАРИ:                          </a:t>
            </a:r>
            <a:r>
              <a:rPr lang="uz-Cyrl-UZ" sz="2800" b="1" dirty="0" smtClean="0">
                <a:latin typeface="Arial" panose="020B0604020202020204" pitchFamily="34" charset="0"/>
              </a:rPr>
              <a:t>(Ўзбекистон Республикаси Конституцияси, 90-модда)</a:t>
            </a:r>
            <a:endParaRPr lang="ru-RU" sz="2800" b="1" dirty="0">
              <a:latin typeface="Arial" panose="020B0604020202020204" pitchFamily="34" charset="0"/>
            </a:endParaRPr>
          </a:p>
        </p:txBody>
      </p:sp>
      <p:pic>
        <p:nvPicPr>
          <p:cNvPr id="8" name="Рисунок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8383" y="1500662"/>
            <a:ext cx="5189106" cy="3987157"/>
          </a:xfrm>
          <a:prstGeom prst="rect">
            <a:avLst/>
          </a:prstGeom>
        </p:spPr>
      </p:pic>
    </p:spTree>
    <p:extLst>
      <p:ext uri="{BB962C8B-B14F-4D97-AF65-F5344CB8AC3E}">
        <p14:creationId xmlns:p14="http://schemas.microsoft.com/office/powerpoint/2010/main" val="1321896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a:extLst>
              <a:ext uri="{FF2B5EF4-FFF2-40B4-BE49-F238E27FC236}">
                <a16:creationId xmlns="" xmlns:a16="http://schemas.microsoft.com/office/drawing/2014/main" id="{2AB7E367-A801-42C8-BC34-29EF63F93EFC}"/>
              </a:ext>
            </a:extLst>
          </p:cNvPr>
          <p:cNvSpPr/>
          <p:nvPr/>
        </p:nvSpPr>
        <p:spPr>
          <a:xfrm>
            <a:off x="4477993" y="1510234"/>
            <a:ext cx="7119833" cy="4114985"/>
          </a:xfrm>
          <a:prstGeom prst="rect">
            <a:avLst/>
          </a:prstGeom>
          <a:gradFill>
            <a:gsLst>
              <a:gs pos="0">
                <a:srgbClr val="F9F9F9"/>
              </a:gs>
              <a:gs pos="100000">
                <a:schemeClr val="bg1">
                  <a:lumMod val="95000"/>
                </a:schemeClr>
              </a:gs>
            </a:gsLst>
            <a:lin ang="5400000" scaled="0"/>
          </a:gradFill>
          <a:ln w="38100">
            <a:solidFill>
              <a:schemeClr val="accent1">
                <a:lumMod val="40000"/>
                <a:lumOff val="60000"/>
              </a:schemeClr>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Arial" panose="020B0604020202020204" pitchFamily="34" charset="0"/>
              <a:cs typeface="Arial" panose="020B0604020202020204" pitchFamily="34" charset="0"/>
            </a:endParaRPr>
          </a:p>
        </p:txBody>
      </p:sp>
      <p:sp>
        <p:nvSpPr>
          <p:cNvPr id="11" name="Прямоугольник 10"/>
          <p:cNvSpPr/>
          <p:nvPr/>
        </p:nvSpPr>
        <p:spPr>
          <a:xfrm>
            <a:off x="0" y="6026856"/>
            <a:ext cx="12191999" cy="369332"/>
          </a:xfrm>
          <a:prstGeom prst="rect">
            <a:avLst/>
          </a:prstGeom>
        </p:spPr>
        <p:txBody>
          <a:bodyPr wrap="square">
            <a:spAutoFit/>
          </a:bodyPr>
          <a:lstStyle/>
          <a:p>
            <a:pPr algn="ctr">
              <a:spcBef>
                <a:spcPct val="0"/>
              </a:spcBef>
            </a:pPr>
            <a:r>
              <a:rPr lang="uz-Cyrl-UZ" altLang="ru-RU" b="1" i="1" dirty="0">
                <a:solidFill>
                  <a:srgbClr val="245A8C"/>
                </a:solidFill>
                <a:latin typeface="Arial" panose="020B0604020202020204" pitchFamily="34" charset="0"/>
                <a:cs typeface="Arial" panose="020B0604020202020204" pitchFamily="34" charset="0"/>
              </a:rPr>
              <a:t>Ўзбекистон Республикаси Конституцияси</a:t>
            </a:r>
            <a:r>
              <a:rPr lang="uz-Cyrl-UZ" altLang="ru-RU" b="1" i="1" dirty="0" smtClean="0">
                <a:solidFill>
                  <a:srgbClr val="245A8C"/>
                </a:solidFill>
                <a:latin typeface="Arial" panose="020B0604020202020204" pitchFamily="34" charset="0"/>
                <a:cs typeface="Arial" panose="020B0604020202020204" pitchFamily="34" charset="0"/>
              </a:rPr>
              <a:t>,</a:t>
            </a:r>
            <a:r>
              <a:rPr lang="en-US" altLang="ru-RU" b="1" i="1" dirty="0" smtClean="0">
                <a:solidFill>
                  <a:srgbClr val="245A8C"/>
                </a:solidFill>
                <a:latin typeface="Arial" panose="020B0604020202020204" pitchFamily="34" charset="0"/>
                <a:cs typeface="Arial" panose="020B0604020202020204" pitchFamily="34" charset="0"/>
              </a:rPr>
              <a:t> 117-модда</a:t>
            </a:r>
            <a:r>
              <a:rPr lang="uz-Cyrl-UZ" altLang="ru-RU" b="1" i="1" dirty="0" smtClean="0">
                <a:solidFill>
                  <a:srgbClr val="245A8C"/>
                </a:solidFill>
                <a:latin typeface="Arial" panose="020B0604020202020204" pitchFamily="34" charset="0"/>
                <a:cs typeface="Arial" panose="020B0604020202020204" pitchFamily="34" charset="0"/>
              </a:rPr>
              <a:t>.</a:t>
            </a:r>
            <a:endParaRPr lang="en-US" altLang="ru-RU" b="1" i="1" dirty="0">
              <a:solidFill>
                <a:srgbClr val="245A8C"/>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 xmlns:a16="http://schemas.microsoft.com/office/drawing/2014/main" id="{56EFDE49-65DA-49CC-89B4-62F0E1377FB1}"/>
              </a:ext>
            </a:extLst>
          </p:cNvPr>
          <p:cNvSpPr txBox="1"/>
          <p:nvPr/>
        </p:nvSpPr>
        <p:spPr>
          <a:xfrm>
            <a:off x="4691639" y="1709508"/>
            <a:ext cx="6693609" cy="3785652"/>
          </a:xfrm>
          <a:prstGeom prst="rect">
            <a:avLst/>
          </a:prstGeom>
          <a:noFill/>
        </p:spPr>
        <p:txBody>
          <a:bodyPr wrap="square">
            <a:spAutoFit/>
          </a:bodyPr>
          <a:lstStyle/>
          <a:p>
            <a:pPr indent="444500" algn="just"/>
            <a:r>
              <a:rPr lang="ru-RU" sz="2400" b="1" dirty="0" err="1">
                <a:solidFill>
                  <a:srgbClr val="245A8C"/>
                </a:solidFill>
                <a:latin typeface="Arial" panose="020B0604020202020204" pitchFamily="34" charset="0"/>
                <a:cs typeface="Arial" panose="020B0604020202020204" pitchFamily="34" charset="0"/>
              </a:rPr>
              <a:t>Ўзбекистон</a:t>
            </a:r>
            <a:r>
              <a:rPr lang="ru-RU" sz="2400" b="1" dirty="0">
                <a:solidFill>
                  <a:srgbClr val="245A8C"/>
                </a:solidFill>
                <a:latin typeface="Arial" panose="020B0604020202020204" pitchFamily="34" charset="0"/>
                <a:cs typeface="Arial" panose="020B0604020202020204" pitchFamily="34" charset="0"/>
              </a:rPr>
              <a:t> </a:t>
            </a:r>
            <a:r>
              <a:rPr lang="ru-RU" sz="2400" b="1" dirty="0" err="1">
                <a:solidFill>
                  <a:srgbClr val="245A8C"/>
                </a:solidFill>
                <a:latin typeface="Arial" panose="020B0604020202020204" pitchFamily="34" charset="0"/>
                <a:cs typeface="Arial" panose="020B0604020202020204" pitchFamily="34" charset="0"/>
              </a:rPr>
              <a:t>Республикаси</a:t>
            </a:r>
            <a:r>
              <a:rPr lang="ru-RU" sz="2400" b="1" dirty="0">
                <a:solidFill>
                  <a:srgbClr val="245A8C"/>
                </a:solidFill>
                <a:latin typeface="Arial" panose="020B0604020202020204" pitchFamily="34" charset="0"/>
                <a:cs typeface="Arial" panose="020B0604020202020204" pitchFamily="34" charset="0"/>
              </a:rPr>
              <a:t> </a:t>
            </a:r>
            <a:r>
              <a:rPr lang="ru-RU" sz="2400" b="1" dirty="0" err="1">
                <a:solidFill>
                  <a:srgbClr val="245A8C"/>
                </a:solidFill>
                <a:latin typeface="Arial" panose="020B0604020202020204" pitchFamily="34" charset="0"/>
                <a:cs typeface="Arial" panose="020B0604020202020204" pitchFamily="34" charset="0"/>
              </a:rPr>
              <a:t>Президенти</a:t>
            </a:r>
            <a:r>
              <a:rPr lang="ru-RU" sz="2400" b="1" dirty="0">
                <a:solidFill>
                  <a:srgbClr val="245A8C"/>
                </a:solidFill>
                <a:latin typeface="Arial" panose="020B0604020202020204" pitchFamily="34" charset="0"/>
                <a:cs typeface="Arial" panose="020B0604020202020204" pitchFamily="34" charset="0"/>
              </a:rPr>
              <a:t> </a:t>
            </a:r>
            <a:r>
              <a:rPr lang="ru-RU" sz="2400" b="1" dirty="0" err="1">
                <a:solidFill>
                  <a:srgbClr val="245A8C"/>
                </a:solidFill>
                <a:latin typeface="Arial" panose="020B0604020202020204" pitchFamily="34" charset="0"/>
                <a:cs typeface="Arial" panose="020B0604020202020204" pitchFamily="34" charset="0"/>
              </a:rPr>
              <a:t>сайлови</a:t>
            </a:r>
            <a:r>
              <a:rPr lang="ru-RU" sz="2400" b="1" dirty="0">
                <a:solidFill>
                  <a:srgbClr val="245A8C"/>
                </a:solidFill>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Ўзбекистон</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Республикаси</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Олий</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Мажлисининг</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Қонунчилик</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палатасига</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ҳамда</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Қорақалпоғистон</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Республикаси</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Жўқорғи</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Кенгесига</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вилоятлар</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туманлар</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шаҳарлар</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давлат</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ҳокимияти</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вакиллик</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органларига</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сайлов</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тегишинча</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уларнинг</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конституциявий</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ваколат</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муддати</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тугайдиган</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йилда</a:t>
            </a:r>
            <a:r>
              <a:rPr lang="ru-RU" sz="2400" dirty="0">
                <a:latin typeface="Arial" panose="020B0604020202020204" pitchFamily="34" charset="0"/>
                <a:cs typeface="Arial" panose="020B0604020202020204" pitchFamily="34" charset="0"/>
              </a:rPr>
              <a:t> </a:t>
            </a:r>
            <a:r>
              <a:rPr lang="en-US" sz="2400" b="1" dirty="0" smtClean="0">
                <a:solidFill>
                  <a:srgbClr val="245A8C"/>
                </a:solidFill>
                <a:latin typeface="Arial" panose="020B0604020202020204" pitchFamily="34" charset="0"/>
                <a:cs typeface="Arial" panose="020B0604020202020204" pitchFamily="34" charset="0"/>
              </a:rPr>
              <a:t>–</a:t>
            </a:r>
            <a:r>
              <a:rPr lang="ru-RU" sz="2400" b="1" dirty="0" smtClean="0">
                <a:solidFill>
                  <a:srgbClr val="245A8C"/>
                </a:solidFill>
                <a:latin typeface="Arial" panose="020B0604020202020204" pitchFamily="34" charset="0"/>
                <a:cs typeface="Arial" panose="020B0604020202020204" pitchFamily="34" charset="0"/>
              </a:rPr>
              <a:t> </a:t>
            </a:r>
            <a:r>
              <a:rPr lang="ru-RU" sz="2400" b="1" dirty="0">
                <a:solidFill>
                  <a:srgbClr val="245A8C"/>
                </a:solidFill>
                <a:latin typeface="Arial" panose="020B0604020202020204" pitchFamily="34" charset="0"/>
                <a:cs typeface="Arial" panose="020B0604020202020204" pitchFamily="34" charset="0"/>
              </a:rPr>
              <a:t>октябрь </a:t>
            </a:r>
            <a:r>
              <a:rPr lang="ru-RU" sz="2400" b="1" dirty="0" err="1">
                <a:solidFill>
                  <a:srgbClr val="245A8C"/>
                </a:solidFill>
                <a:latin typeface="Arial" panose="020B0604020202020204" pitchFamily="34" charset="0"/>
                <a:cs typeface="Arial" panose="020B0604020202020204" pitchFamily="34" charset="0"/>
              </a:rPr>
              <a:t>ойи</a:t>
            </a:r>
            <a:r>
              <a:rPr lang="ru-RU" sz="2400" b="1" dirty="0">
                <a:solidFill>
                  <a:srgbClr val="245A8C"/>
                </a:solidFill>
                <a:latin typeface="Arial" panose="020B0604020202020204" pitchFamily="34" charset="0"/>
                <a:cs typeface="Arial" panose="020B0604020202020204" pitchFamily="34" charset="0"/>
              </a:rPr>
              <a:t> </a:t>
            </a:r>
            <a:r>
              <a:rPr lang="ru-RU" sz="2400" b="1" dirty="0" err="1">
                <a:solidFill>
                  <a:srgbClr val="245A8C"/>
                </a:solidFill>
                <a:latin typeface="Arial" panose="020B0604020202020204" pitchFamily="34" charset="0"/>
                <a:cs typeface="Arial" panose="020B0604020202020204" pitchFamily="34" charset="0"/>
              </a:rPr>
              <a:t>учинчи</a:t>
            </a:r>
            <a:r>
              <a:rPr lang="ru-RU" sz="2400" b="1" dirty="0">
                <a:solidFill>
                  <a:srgbClr val="245A8C"/>
                </a:solidFill>
                <a:latin typeface="Arial" panose="020B0604020202020204" pitchFamily="34" charset="0"/>
                <a:cs typeface="Arial" panose="020B0604020202020204" pitchFamily="34" charset="0"/>
              </a:rPr>
              <a:t> </a:t>
            </a:r>
            <a:r>
              <a:rPr lang="ru-RU" sz="2400" b="1" dirty="0" err="1">
                <a:solidFill>
                  <a:srgbClr val="245A8C"/>
                </a:solidFill>
                <a:latin typeface="Arial" panose="020B0604020202020204" pitchFamily="34" charset="0"/>
                <a:cs typeface="Arial" panose="020B0604020202020204" pitchFamily="34" charset="0"/>
              </a:rPr>
              <a:t>ўн</a:t>
            </a:r>
            <a:r>
              <a:rPr lang="ru-RU" sz="2400" b="1" dirty="0">
                <a:solidFill>
                  <a:srgbClr val="245A8C"/>
                </a:solidFill>
                <a:latin typeface="Arial" panose="020B0604020202020204" pitchFamily="34" charset="0"/>
                <a:cs typeface="Arial" panose="020B0604020202020204" pitchFamily="34" charset="0"/>
              </a:rPr>
              <a:t> </a:t>
            </a:r>
            <a:r>
              <a:rPr lang="ru-RU" sz="2400" b="1" dirty="0" err="1">
                <a:solidFill>
                  <a:srgbClr val="245A8C"/>
                </a:solidFill>
                <a:latin typeface="Arial" panose="020B0604020202020204" pitchFamily="34" charset="0"/>
                <a:cs typeface="Arial" panose="020B0604020202020204" pitchFamily="34" charset="0"/>
              </a:rPr>
              <a:t>кунлигининг</a:t>
            </a:r>
            <a:r>
              <a:rPr lang="ru-RU" sz="2400" b="1" dirty="0">
                <a:solidFill>
                  <a:srgbClr val="245A8C"/>
                </a:solidFill>
                <a:latin typeface="Arial" panose="020B0604020202020204" pitchFamily="34" charset="0"/>
                <a:cs typeface="Arial" panose="020B0604020202020204" pitchFamily="34" charset="0"/>
              </a:rPr>
              <a:t> </a:t>
            </a:r>
            <a:r>
              <a:rPr lang="ru-RU" sz="2400" b="1" dirty="0" err="1">
                <a:solidFill>
                  <a:srgbClr val="245A8C"/>
                </a:solidFill>
                <a:latin typeface="Arial" panose="020B0604020202020204" pitchFamily="34" charset="0"/>
                <a:cs typeface="Arial" panose="020B0604020202020204" pitchFamily="34" charset="0"/>
              </a:rPr>
              <a:t>биринчи</a:t>
            </a:r>
            <a:r>
              <a:rPr lang="ru-RU" sz="2400" b="1" dirty="0">
                <a:solidFill>
                  <a:srgbClr val="245A8C"/>
                </a:solidFill>
                <a:latin typeface="Arial" panose="020B0604020202020204" pitchFamily="34" charset="0"/>
                <a:cs typeface="Arial" panose="020B0604020202020204" pitchFamily="34" charset="0"/>
              </a:rPr>
              <a:t> </a:t>
            </a:r>
            <a:r>
              <a:rPr lang="ru-RU" sz="2400" b="1" dirty="0" err="1">
                <a:solidFill>
                  <a:srgbClr val="245A8C"/>
                </a:solidFill>
                <a:latin typeface="Arial" panose="020B0604020202020204" pitchFamily="34" charset="0"/>
                <a:cs typeface="Arial" panose="020B0604020202020204" pitchFamily="34" charset="0"/>
              </a:rPr>
              <a:t>якшанбасида</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ўтказилади</a:t>
            </a:r>
            <a:r>
              <a:rPr lang="ru-RU" sz="2400" dirty="0">
                <a:latin typeface="Arial" panose="020B0604020202020204" pitchFamily="34" charset="0"/>
                <a:cs typeface="Arial" panose="020B0604020202020204" pitchFamily="34" charset="0"/>
              </a:rPr>
              <a:t>.  </a:t>
            </a:r>
          </a:p>
        </p:txBody>
      </p:sp>
      <p:pic>
        <p:nvPicPr>
          <p:cNvPr id="9" name="Рисунок 8">
            <a:extLst>
              <a:ext uri="{FF2B5EF4-FFF2-40B4-BE49-F238E27FC236}">
                <a16:creationId xmlns="" xmlns:a16="http://schemas.microsoft.com/office/drawing/2014/main" id="{470BA450-563F-4667-8B5F-90CFCEFCB639}"/>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6641" b="94727" l="9804" r="89916">
                        <a14:foregroundMark x1="15406" y1="94727" x2="15406" y2="94727"/>
                        <a14:foregroundMark x1="80392" y1="6641" x2="80392" y2="6641"/>
                        <a14:foregroundMark x1="40616" y1="10547" x2="40616" y2="10547"/>
                        <a14:foregroundMark x1="25490" y1="13672" x2="25490" y2="13672"/>
                        <a14:foregroundMark x1="43978" y1="11523" x2="43978" y2="11523"/>
                        <a14:foregroundMark x1="55742" y1="8984" x2="55742" y2="8984"/>
                        <a14:foregroundMark x1="78431" y1="8398" x2="78431" y2="8398"/>
                        <a14:foregroundMark x1="67227" y1="9766" x2="67227" y2="9766"/>
                      </a14:backgroundRemoval>
                    </a14:imgEffect>
                  </a14:imgLayer>
                </a14:imgProps>
              </a:ext>
              <a:ext uri="{28A0092B-C50C-407E-A947-70E740481C1C}">
                <a14:useLocalDpi xmlns:a14="http://schemas.microsoft.com/office/drawing/2010/main" val="0"/>
              </a:ext>
            </a:extLst>
          </a:blip>
          <a:srcRect l="8165" t="1282" r="-1" b="1282"/>
          <a:stretch/>
        </p:blipFill>
        <p:spPr>
          <a:xfrm>
            <a:off x="1136591" y="1487176"/>
            <a:ext cx="2843022" cy="4326035"/>
          </a:xfrm>
          <a:prstGeom prst="rect">
            <a:avLst/>
          </a:prstGeom>
          <a:effectLst>
            <a:outerShdw blurRad="215900" dist="368300" dir="13500000" sy="23000" kx="1200000" algn="br" rotWithShape="0">
              <a:prstClr val="black">
                <a:alpha val="20000"/>
              </a:prstClr>
            </a:outerShdw>
          </a:effectLst>
        </p:spPr>
      </p:pic>
      <p:sp>
        <p:nvSpPr>
          <p:cNvPr id="7"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0"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anose="020B0604020202020204" pitchFamily="34" charset="0"/>
              </a:rPr>
              <a:t>ЎЗБЕКИСТОН РЕСПУБЛИКАСИДА САЙЛОВЛАР </a:t>
            </a:r>
            <a:endParaRPr lang="en-US" sz="2800" b="1" dirty="0">
              <a:latin typeface="Arial" panose="020B0604020202020204" pitchFamily="34" charset="0"/>
            </a:endParaRPr>
          </a:p>
          <a:p>
            <a:pPr algn="ctr">
              <a:lnSpc>
                <a:spcPct val="100000"/>
              </a:lnSpc>
            </a:pPr>
            <a:r>
              <a:rPr lang="uz-Cyrl-UZ" sz="2800" b="1" dirty="0">
                <a:latin typeface="Arial" panose="020B0604020202020204" pitchFamily="34" charset="0"/>
              </a:rPr>
              <a:t>ҚАЧОН ЎТКАЗИЛАДИ?</a:t>
            </a:r>
            <a:endParaRPr lang="ru-RU" sz="2800" b="1" dirty="0">
              <a:latin typeface="Arial" panose="020B0604020202020204" pitchFamily="34" charset="0"/>
            </a:endParaRPr>
          </a:p>
        </p:txBody>
      </p:sp>
    </p:spTree>
    <p:extLst>
      <p:ext uri="{BB962C8B-B14F-4D97-AF65-F5344CB8AC3E}">
        <p14:creationId xmlns:p14="http://schemas.microsoft.com/office/powerpoint/2010/main" val="6032327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p:cNvSpPr>
            <a:spLocks noGrp="1"/>
          </p:cNvSpPr>
          <p:nvPr/>
        </p:nvSpPr>
        <p:spPr>
          <a:xfrm>
            <a:off x="729097" y="927017"/>
            <a:ext cx="3932237" cy="16002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28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pPr algn="ctr"/>
            <a:endParaRPr lang="ru-RU" b="1" dirty="0"/>
          </a:p>
        </p:txBody>
      </p:sp>
      <p:sp>
        <p:nvSpPr>
          <p:cNvPr id="11" name="Объект 2"/>
          <p:cNvSpPr>
            <a:spLocks noGrp="1"/>
          </p:cNvSpPr>
          <p:nvPr/>
        </p:nvSpPr>
        <p:spPr>
          <a:xfrm>
            <a:off x="4985042" y="1150795"/>
            <a:ext cx="6536371" cy="4276881"/>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a:lstStyle>
          <a:p>
            <a:pPr marL="180000">
              <a:lnSpc>
                <a:spcPct val="100000"/>
              </a:lnSpc>
              <a:spcBef>
                <a:spcPts val="0"/>
              </a:spcBef>
              <a:buFont typeface="Wingdings" panose="05000000000000000000" pitchFamily="2" charset="2"/>
              <a:buChar char="Ø"/>
            </a:pPr>
            <a:endParaRPr lang="uz-Cyrl-UZ" dirty="0" smtClean="0">
              <a:effectLst/>
              <a:latin typeface="Arial" panose="020B0604020202020204" pitchFamily="34" charset="0"/>
              <a:cs typeface="Arial" panose="020B0604020202020204" pitchFamily="34" charset="0"/>
            </a:endParaRPr>
          </a:p>
          <a:p>
            <a:pPr marL="180000">
              <a:lnSpc>
                <a:spcPct val="100000"/>
              </a:lnSpc>
              <a:spcBef>
                <a:spcPts val="0"/>
              </a:spcBef>
              <a:buFont typeface="Wingdings" panose="05000000000000000000" pitchFamily="2" charset="2"/>
              <a:buChar char="Ø"/>
            </a:pPr>
            <a:endParaRPr lang="uz-Cyrl-UZ" dirty="0" smtClean="0">
              <a:effectLst/>
              <a:latin typeface="Arial" panose="020B0604020202020204" pitchFamily="34" charset="0"/>
              <a:cs typeface="Arial" panose="020B0604020202020204" pitchFamily="34" charset="0"/>
            </a:endParaRPr>
          </a:p>
          <a:p>
            <a:pPr marL="180000">
              <a:lnSpc>
                <a:spcPct val="100000"/>
              </a:lnSpc>
              <a:spcBef>
                <a:spcPts val="0"/>
              </a:spcBef>
              <a:buFont typeface="Wingdings" panose="05000000000000000000" pitchFamily="2" charset="2"/>
              <a:buChar char="Ø"/>
            </a:pPr>
            <a:r>
              <a:rPr lang="uz-Cyrl-UZ" dirty="0" smtClean="0">
                <a:effectLst/>
                <a:latin typeface="Arial" panose="020B0604020202020204" pitchFamily="34" charset="0"/>
                <a:cs typeface="Arial" panose="020B0604020202020204" pitchFamily="34" charset="0"/>
              </a:rPr>
              <a:t>миллий  қонунчилигимиз ва сайлов амалиёти таҳлил этилди;</a:t>
            </a:r>
          </a:p>
          <a:p>
            <a:pPr marL="180000">
              <a:lnSpc>
                <a:spcPct val="100000"/>
              </a:lnSpc>
              <a:spcBef>
                <a:spcPts val="0"/>
              </a:spcBef>
              <a:buFont typeface="Wingdings" panose="05000000000000000000" pitchFamily="2" charset="2"/>
              <a:buChar char="Ø"/>
            </a:pPr>
            <a:r>
              <a:rPr lang="uz-Cyrl-UZ" dirty="0" smtClean="0">
                <a:effectLst/>
                <a:latin typeface="Arial" panose="020B0604020202020204" pitchFamily="34" charset="0"/>
                <a:cs typeface="Arial" panose="020B0604020202020204" pitchFamily="34" charset="0"/>
              </a:rPr>
              <a:t>лойиҳани ишлаб чиқишда 20 га яқин хорижий давлатлар, шу жумладан, Франция, Голландия, </a:t>
            </a:r>
            <a:r>
              <a:rPr lang="ru-RU" dirty="0">
                <a:effectLst/>
                <a:latin typeface="Arial" panose="020B0604020202020204" pitchFamily="34" charset="0"/>
                <a:cs typeface="Arial" panose="020B0604020202020204" pitchFamily="34" charset="0"/>
              </a:rPr>
              <a:t>Канада, Италия, Швеция, Бельгия, Польша, Албания, Белоруссия, </a:t>
            </a:r>
            <a:r>
              <a:rPr lang="ru-RU" dirty="0" err="1" smtClean="0">
                <a:effectLst/>
                <a:latin typeface="Arial" panose="020B0604020202020204" pitchFamily="34" charset="0"/>
                <a:cs typeface="Arial" panose="020B0604020202020204" pitchFamily="34" charset="0"/>
              </a:rPr>
              <a:t>Озарбайджон</a:t>
            </a:r>
            <a:r>
              <a:rPr lang="ru-RU" dirty="0" smtClean="0">
                <a:effectLst/>
                <a:latin typeface="Arial" panose="020B0604020202020204" pitchFamily="34" charset="0"/>
                <a:cs typeface="Arial" panose="020B0604020202020204" pitchFamily="34" charset="0"/>
              </a:rPr>
              <a:t> </a:t>
            </a:r>
            <a:r>
              <a:rPr lang="ru-RU" dirty="0" err="1" smtClean="0">
                <a:effectLst/>
                <a:latin typeface="Arial" panose="020B0604020202020204" pitchFamily="34" charset="0"/>
                <a:cs typeface="Arial" panose="020B0604020202020204" pitchFamily="34" charset="0"/>
              </a:rPr>
              <a:t>тажрибалари</a:t>
            </a:r>
            <a:r>
              <a:rPr lang="ru-RU" dirty="0" smtClean="0">
                <a:effectLst/>
                <a:latin typeface="Arial" panose="020B0604020202020204" pitchFamily="34" charset="0"/>
                <a:cs typeface="Arial" panose="020B0604020202020204" pitchFamily="34" charset="0"/>
              </a:rPr>
              <a:t> </a:t>
            </a:r>
            <a:r>
              <a:rPr lang="ru-RU" dirty="0" err="1" smtClean="0">
                <a:effectLst/>
                <a:latin typeface="Arial" panose="020B0604020202020204" pitchFamily="34" charset="0"/>
                <a:cs typeface="Arial" panose="020B0604020202020204" pitchFamily="34" charset="0"/>
              </a:rPr>
              <a:t>ўрганилди</a:t>
            </a:r>
            <a:r>
              <a:rPr lang="ru-RU" dirty="0" smtClean="0">
                <a:effectLst/>
                <a:latin typeface="Arial" panose="020B0604020202020204" pitchFamily="34" charset="0"/>
                <a:cs typeface="Arial" panose="020B0604020202020204" pitchFamily="34" charset="0"/>
              </a:rPr>
              <a:t>;</a:t>
            </a:r>
          </a:p>
          <a:p>
            <a:pPr marL="180000">
              <a:lnSpc>
                <a:spcPct val="100000"/>
              </a:lnSpc>
              <a:spcBef>
                <a:spcPts val="0"/>
              </a:spcBef>
              <a:buFont typeface="Wingdings" panose="05000000000000000000" pitchFamily="2" charset="2"/>
              <a:buChar char="Ø"/>
            </a:pPr>
            <a:r>
              <a:rPr lang="uz-Cyrl-UZ" dirty="0" smtClean="0">
                <a:effectLst/>
                <a:latin typeface="Arial" panose="020B0604020202020204" pitchFamily="34" charset="0"/>
                <a:cs typeface="Arial" panose="020B0604020202020204" pitchFamily="34" charset="0"/>
              </a:rPr>
              <a:t>халқаро  ташкилотлар (ЕХҲТ ДИИҲБ) таклифлари кўриб чиқилди;</a:t>
            </a:r>
          </a:p>
          <a:p>
            <a:pPr marL="180000">
              <a:lnSpc>
                <a:spcPct val="100000"/>
              </a:lnSpc>
              <a:spcBef>
                <a:spcPts val="0"/>
              </a:spcBef>
              <a:buFont typeface="Wingdings" panose="05000000000000000000" pitchFamily="2" charset="2"/>
              <a:buChar char="Ø"/>
            </a:pPr>
            <a:r>
              <a:rPr lang="uz-Cyrl-UZ" dirty="0" smtClean="0">
                <a:effectLst/>
                <a:latin typeface="Arial" panose="020B0604020202020204" pitchFamily="34" charset="0"/>
                <a:cs typeface="Arial" panose="020B0604020202020204" pitchFamily="34" charset="0"/>
              </a:rPr>
              <a:t>сайловга оид </a:t>
            </a:r>
            <a:r>
              <a:rPr lang="uz-Cyrl-UZ" b="1" dirty="0" smtClean="0">
                <a:solidFill>
                  <a:srgbClr val="245A8C"/>
                </a:solidFill>
                <a:effectLst/>
                <a:latin typeface="Arial" panose="020B0604020202020204" pitchFamily="34" charset="0"/>
                <a:cs typeface="Arial" panose="020B0604020202020204" pitchFamily="34" charset="0"/>
              </a:rPr>
              <a:t>5 та қонун </a:t>
            </a:r>
            <a:r>
              <a:rPr lang="uz-Cyrl-UZ" dirty="0" smtClean="0">
                <a:effectLst/>
                <a:latin typeface="Arial" panose="020B0604020202020204" pitchFamily="34" charset="0"/>
                <a:cs typeface="Arial" panose="020B0604020202020204" pitchFamily="34" charset="0"/>
              </a:rPr>
              <a:t>ва </a:t>
            </a:r>
            <a:r>
              <a:rPr lang="uz-Cyrl-UZ" b="1" dirty="0" smtClean="0">
                <a:solidFill>
                  <a:srgbClr val="245A8C"/>
                </a:solidFill>
                <a:effectLst/>
                <a:latin typeface="Arial" panose="020B0604020202020204" pitchFamily="34" charset="0"/>
                <a:cs typeface="Arial" panose="020B0604020202020204" pitchFamily="34" charset="0"/>
              </a:rPr>
              <a:t>10 дан ортиқ меъёрий ҳужжатлар</a:t>
            </a:r>
            <a:r>
              <a:rPr lang="uz-Cyrl-UZ" dirty="0" smtClean="0">
                <a:solidFill>
                  <a:srgbClr val="245A8C"/>
                </a:solidFill>
                <a:effectLst/>
                <a:latin typeface="Arial" panose="020B0604020202020204" pitchFamily="34" charset="0"/>
                <a:cs typeface="Arial" panose="020B0604020202020204" pitchFamily="34" charset="0"/>
              </a:rPr>
              <a:t> </a:t>
            </a:r>
            <a:r>
              <a:rPr lang="uz-Cyrl-UZ" dirty="0" smtClean="0">
                <a:effectLst/>
                <a:latin typeface="Arial" panose="020B0604020202020204" pitchFamily="34" charset="0"/>
                <a:cs typeface="Arial" panose="020B0604020202020204" pitchFamily="34" charset="0"/>
              </a:rPr>
              <a:t>асосида ишлаб чиқилди;</a:t>
            </a:r>
          </a:p>
          <a:p>
            <a:pPr marL="180000">
              <a:lnSpc>
                <a:spcPct val="100000"/>
              </a:lnSpc>
              <a:spcBef>
                <a:spcPts val="0"/>
              </a:spcBef>
              <a:buFont typeface="Wingdings" panose="05000000000000000000" pitchFamily="2" charset="2"/>
              <a:buChar char="Ø"/>
            </a:pPr>
            <a:r>
              <a:rPr lang="uz-Cyrl-UZ" dirty="0" smtClean="0">
                <a:effectLst/>
                <a:latin typeface="Arial" panose="020B0604020202020204" pitchFamily="34" charset="0"/>
                <a:cs typeface="Arial" panose="020B0604020202020204" pitchFamily="34" charset="0"/>
              </a:rPr>
              <a:t>Кодекс </a:t>
            </a:r>
            <a:r>
              <a:rPr lang="uz-Cyrl-UZ" b="1" dirty="0" smtClean="0">
                <a:solidFill>
                  <a:srgbClr val="245A8C"/>
                </a:solidFill>
                <a:effectLst/>
                <a:latin typeface="Arial" panose="020B0604020202020204" pitchFamily="34" charset="0"/>
                <a:cs typeface="Arial" panose="020B0604020202020204" pitchFamily="34" charset="0"/>
              </a:rPr>
              <a:t>18 боб, 103 </a:t>
            </a:r>
            <a:r>
              <a:rPr lang="uz-Cyrl-UZ" b="1" dirty="0">
                <a:solidFill>
                  <a:srgbClr val="245A8C"/>
                </a:solidFill>
                <a:effectLst/>
                <a:latin typeface="Arial" panose="020B0604020202020204" pitchFamily="34" charset="0"/>
                <a:cs typeface="Arial" panose="020B0604020202020204" pitchFamily="34" charset="0"/>
              </a:rPr>
              <a:t>моддадан </a:t>
            </a:r>
            <a:r>
              <a:rPr lang="uz-Cyrl-UZ" dirty="0" smtClean="0">
                <a:effectLst/>
                <a:latin typeface="Arial" panose="020B0604020202020204" pitchFamily="34" charset="0"/>
                <a:cs typeface="Arial" panose="020B0604020202020204" pitchFamily="34" charset="0"/>
              </a:rPr>
              <a:t>иборат.</a:t>
            </a:r>
            <a:endParaRPr lang="ru-RU" dirty="0">
              <a:effectLst/>
              <a:latin typeface="Arial" panose="020B060402020202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p:txBody>
      </p:sp>
      <p:sp>
        <p:nvSpPr>
          <p:cNvPr id="12" name="Текст 3"/>
          <p:cNvSpPr>
            <a:spLocks noGrp="1"/>
          </p:cNvSpPr>
          <p:nvPr/>
        </p:nvSpPr>
        <p:spPr>
          <a:xfrm>
            <a:off x="649823" y="2796048"/>
            <a:ext cx="3932237" cy="3672671"/>
          </a:xfrm>
          <a:prstGeom prst="rect">
            <a:avLst/>
          </a:prstGeom>
        </p:spPr>
        <p:txBody>
          <a:bodyPr vert="horz" lIns="91440" tIns="45720" rIns="91440" bIns="45720" rtlCol="0">
            <a:noAutofit/>
          </a:bodyPr>
          <a:lstStyle>
            <a:lvl1pPr marL="0" indent="0" algn="ctr" defTabSz="914400" rtl="0" eaLnBrk="1" latinLnBrk="0" hangingPunct="1">
              <a:lnSpc>
                <a:spcPct val="120000"/>
              </a:lnSpc>
              <a:spcBef>
                <a:spcPts val="1000"/>
              </a:spcBef>
              <a:buFont typeface="Arial" panose="020B0604020202020204" pitchFamily="34" charset="0"/>
              <a:buNone/>
              <a:defRPr sz="1600" kern="1200">
                <a:solidFill>
                  <a:schemeClr val="tx1"/>
                </a:solidFill>
                <a:effectLst>
                  <a:outerShdw blurRad="50800" dist="38100" dir="2700000" algn="tl" rotWithShape="0">
                    <a:srgbClr val="000000">
                      <a:alpha val="48000"/>
                    </a:srgbClr>
                  </a:outerShdw>
                </a:effectLst>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effectLst>
                  <a:outerShdw blurRad="50800" dist="38100" dir="2700000" algn="tl" rotWithShape="0">
                    <a:srgbClr val="000000">
                      <a:alpha val="48000"/>
                    </a:srgbClr>
                  </a:outerShdw>
                </a:effectLst>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effectLst>
                  <a:outerShdw blurRad="50800" dist="38100" dir="2700000" algn="tl" rotWithShape="0">
                    <a:srgbClr val="000000">
                      <a:alpha val="48000"/>
                    </a:srgbClr>
                  </a:outerShdw>
                </a:effectLst>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2860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7432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2004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657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effectLst>
                  <a:outerShdw blurRad="50800" dist="38100" dir="2700000" algn="tl" rotWithShape="0">
                    <a:srgbClr val="000000">
                      <a:alpha val="48000"/>
                    </a:srgbClr>
                  </a:outerShdw>
                </a:effectLst>
                <a:latin typeface="+mn-lt"/>
                <a:ea typeface="+mn-ea"/>
                <a:cs typeface="+mn-cs"/>
              </a:defRPr>
            </a:lvl9pPr>
          </a:lstStyle>
          <a:p>
            <a:pPr lvl="0" algn="ctr">
              <a:lnSpc>
                <a:spcPct val="100000"/>
              </a:lnSpc>
              <a:spcBef>
                <a:spcPts val="0"/>
              </a:spcBef>
            </a:pPr>
            <a:r>
              <a:rPr lang="uz-Cyrl-UZ" sz="2000" dirty="0">
                <a:effectLst/>
                <a:latin typeface="Arial" panose="020B0604020202020204" pitchFamily="34" charset="0"/>
                <a:cs typeface="Arial" panose="020B0604020202020204" pitchFamily="34" charset="0"/>
              </a:rPr>
              <a:t>Лойиҳа </a:t>
            </a:r>
            <a:r>
              <a:rPr lang="ru-RU" sz="2000" dirty="0" smtClean="0">
                <a:effectLst/>
                <a:latin typeface="Arial" panose="020B0604020202020204" pitchFamily="34" charset="0"/>
                <a:cs typeface="Arial" panose="020B0604020202020204" pitchFamily="34" charset="0"/>
              </a:rPr>
              <a:t>2017</a:t>
            </a:r>
            <a:r>
              <a:rPr lang="en-US" sz="2000" dirty="0" smtClean="0">
                <a:effectLst/>
                <a:latin typeface="Arial" panose="020B0604020202020204" pitchFamily="34" charset="0"/>
                <a:cs typeface="Arial" panose="020B0604020202020204" pitchFamily="34" charset="0"/>
              </a:rPr>
              <a:t>–</a:t>
            </a:r>
            <a:r>
              <a:rPr lang="ru-RU" sz="2000" dirty="0" smtClean="0">
                <a:effectLst/>
                <a:latin typeface="Arial" panose="020B0604020202020204" pitchFamily="34" charset="0"/>
                <a:cs typeface="Arial" panose="020B0604020202020204" pitchFamily="34" charset="0"/>
              </a:rPr>
              <a:t>2021 </a:t>
            </a:r>
            <a:r>
              <a:rPr lang="ru-RU" sz="2000" dirty="0" err="1">
                <a:effectLst/>
                <a:latin typeface="Arial" panose="020B0604020202020204" pitchFamily="34" charset="0"/>
                <a:cs typeface="Arial" panose="020B0604020202020204" pitchFamily="34" charset="0"/>
              </a:rPr>
              <a:t>йилларда</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Ўзбекистон</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Республикасини</a:t>
            </a:r>
            <a:r>
              <a:rPr lang="ru-RU" sz="2000" dirty="0">
                <a:effectLst/>
                <a:latin typeface="Arial" panose="020B0604020202020204" pitchFamily="34" charset="0"/>
                <a:cs typeface="Arial" panose="020B0604020202020204" pitchFamily="34" charset="0"/>
              </a:rPr>
              <a:t> </a:t>
            </a:r>
            <a:r>
              <a:rPr lang="uz-Cyrl-UZ" sz="2000" dirty="0">
                <a:effectLst/>
                <a:latin typeface="Arial" panose="020B0604020202020204" pitchFamily="34" charset="0"/>
                <a:cs typeface="Arial" panose="020B0604020202020204" pitchFamily="34" charset="0"/>
              </a:rPr>
              <a:t>р</a:t>
            </a:r>
            <a:r>
              <a:rPr lang="ru-RU" sz="2000" dirty="0" err="1">
                <a:effectLst/>
                <a:latin typeface="Arial" panose="020B0604020202020204" pitchFamily="34" charset="0"/>
                <a:cs typeface="Arial" panose="020B0604020202020204" pitchFamily="34" charset="0"/>
              </a:rPr>
              <a:t>ивожлантиришнинг</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бешта</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устувор</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йўналиши</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бўйича</a:t>
            </a:r>
            <a:r>
              <a:rPr lang="ru-RU" sz="2000" dirty="0">
                <a:effectLst/>
                <a:latin typeface="Arial" panose="020B0604020202020204" pitchFamily="34" charset="0"/>
                <a:cs typeface="Arial" panose="020B0604020202020204" pitchFamily="34" charset="0"/>
              </a:rPr>
              <a:t> </a:t>
            </a:r>
            <a:r>
              <a:rPr lang="uz-Cyrl-UZ" sz="2000" dirty="0">
                <a:effectLst/>
                <a:latin typeface="Arial" panose="020B0604020202020204" pitchFamily="34" charset="0"/>
                <a:cs typeface="Arial" panose="020B0604020202020204" pitchFamily="34" charset="0"/>
              </a:rPr>
              <a:t>Ҳ</a:t>
            </a:r>
            <a:r>
              <a:rPr lang="ru-RU" sz="2000" dirty="0" err="1">
                <a:effectLst/>
                <a:latin typeface="Arial" panose="020B0604020202020204" pitchFamily="34" charset="0"/>
                <a:cs typeface="Arial" panose="020B0604020202020204" pitchFamily="34" charset="0"/>
              </a:rPr>
              <a:t>аракатлар</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стратегиясини</a:t>
            </a:r>
            <a:r>
              <a:rPr lang="ru-RU" sz="2000" dirty="0">
                <a:effectLst/>
                <a:latin typeface="Arial" panose="020B0604020202020204" pitchFamily="34" charset="0"/>
                <a:cs typeface="Arial" panose="020B0604020202020204" pitchFamily="34" charset="0"/>
              </a:rPr>
              <a:t> </a:t>
            </a:r>
            <a:r>
              <a:rPr lang="ru-RU" sz="2000" b="1" dirty="0">
                <a:solidFill>
                  <a:srgbClr val="245A8C"/>
                </a:solidFill>
                <a:effectLst/>
                <a:latin typeface="Arial" panose="020B0604020202020204" pitchFamily="34" charset="0"/>
                <a:cs typeface="Arial" panose="020B0604020202020204" pitchFamily="34" charset="0"/>
              </a:rPr>
              <a:t>«</a:t>
            </a:r>
            <a:r>
              <a:rPr lang="uz-Cyrl-UZ" sz="2000" b="1" dirty="0">
                <a:solidFill>
                  <a:srgbClr val="245A8C"/>
                </a:solidFill>
                <a:effectLst/>
                <a:latin typeface="Arial" panose="020B0604020202020204" pitchFamily="34" charset="0"/>
                <a:cs typeface="Arial" panose="020B0604020202020204" pitchFamily="34" charset="0"/>
              </a:rPr>
              <a:t>Ф</a:t>
            </a:r>
            <a:r>
              <a:rPr lang="ru-RU" sz="2000" b="1" dirty="0" err="1">
                <a:solidFill>
                  <a:srgbClr val="245A8C"/>
                </a:solidFill>
                <a:effectLst/>
                <a:latin typeface="Arial" panose="020B0604020202020204" pitchFamily="34" charset="0"/>
                <a:cs typeface="Arial" panose="020B0604020202020204" pitchFamily="34" charset="0"/>
              </a:rPr>
              <a:t>аол</a:t>
            </a:r>
            <a:r>
              <a:rPr lang="ru-RU" sz="2000" b="1" dirty="0">
                <a:solidFill>
                  <a:srgbClr val="245A8C"/>
                </a:solidFill>
                <a:effectLst/>
                <a:latin typeface="Arial" panose="020B0604020202020204" pitchFamily="34" charset="0"/>
                <a:cs typeface="Arial" panose="020B0604020202020204" pitchFamily="34" charset="0"/>
              </a:rPr>
              <a:t> </a:t>
            </a:r>
            <a:r>
              <a:rPr lang="ru-RU" sz="2000" b="1" dirty="0" err="1">
                <a:solidFill>
                  <a:srgbClr val="245A8C"/>
                </a:solidFill>
                <a:effectLst/>
                <a:latin typeface="Arial" panose="020B0604020202020204" pitchFamily="34" charset="0"/>
                <a:cs typeface="Arial" panose="020B0604020202020204" pitchFamily="34" charset="0"/>
              </a:rPr>
              <a:t>тадбиркорлик</a:t>
            </a:r>
            <a:r>
              <a:rPr lang="ru-RU" sz="2000" b="1" dirty="0">
                <a:solidFill>
                  <a:srgbClr val="245A8C"/>
                </a:solidFill>
                <a:effectLst/>
                <a:latin typeface="Arial" panose="020B0604020202020204" pitchFamily="34" charset="0"/>
                <a:cs typeface="Arial" panose="020B0604020202020204" pitchFamily="34" charset="0"/>
              </a:rPr>
              <a:t>, </a:t>
            </a:r>
            <a:r>
              <a:rPr lang="ru-RU" sz="2000" b="1" dirty="0" err="1">
                <a:solidFill>
                  <a:srgbClr val="245A8C"/>
                </a:solidFill>
                <a:effectLst/>
                <a:latin typeface="Arial" panose="020B0604020202020204" pitchFamily="34" charset="0"/>
                <a:cs typeface="Arial" panose="020B0604020202020204" pitchFamily="34" charset="0"/>
              </a:rPr>
              <a:t>инновацион</a:t>
            </a:r>
            <a:r>
              <a:rPr lang="ru-RU" sz="2000" b="1" dirty="0">
                <a:solidFill>
                  <a:srgbClr val="245A8C"/>
                </a:solidFill>
                <a:effectLst/>
                <a:latin typeface="Arial" panose="020B0604020202020204" pitchFamily="34" charset="0"/>
                <a:cs typeface="Arial" panose="020B0604020202020204" pitchFamily="34" charset="0"/>
              </a:rPr>
              <a:t> </a:t>
            </a:r>
            <a:r>
              <a:rPr lang="ru-RU" sz="2000" b="1" dirty="0" err="1">
                <a:solidFill>
                  <a:srgbClr val="245A8C"/>
                </a:solidFill>
                <a:effectLst/>
                <a:latin typeface="Arial" panose="020B0604020202020204" pitchFamily="34" charset="0"/>
                <a:cs typeface="Arial" panose="020B0604020202020204" pitchFamily="34" charset="0"/>
              </a:rPr>
              <a:t>ғоялар</a:t>
            </a:r>
            <a:r>
              <a:rPr lang="ru-RU" sz="2000" b="1" dirty="0">
                <a:solidFill>
                  <a:srgbClr val="245A8C"/>
                </a:solidFill>
                <a:effectLst/>
                <a:latin typeface="Arial" panose="020B0604020202020204" pitchFamily="34" charset="0"/>
                <a:cs typeface="Arial" panose="020B0604020202020204" pitchFamily="34" charset="0"/>
              </a:rPr>
              <a:t> ва </a:t>
            </a:r>
            <a:r>
              <a:rPr lang="ru-RU" sz="2000" b="1" dirty="0" err="1">
                <a:solidFill>
                  <a:srgbClr val="245A8C"/>
                </a:solidFill>
                <a:effectLst/>
                <a:latin typeface="Arial" panose="020B0604020202020204" pitchFamily="34" charset="0"/>
                <a:cs typeface="Arial" panose="020B0604020202020204" pitchFamily="34" charset="0"/>
              </a:rPr>
              <a:t>технологияларни</a:t>
            </a:r>
            <a:r>
              <a:rPr lang="ru-RU" sz="2000" b="1" dirty="0">
                <a:solidFill>
                  <a:srgbClr val="245A8C"/>
                </a:solidFill>
                <a:effectLst/>
                <a:latin typeface="Arial" panose="020B0604020202020204" pitchFamily="34" charset="0"/>
                <a:cs typeface="Arial" panose="020B0604020202020204" pitchFamily="34" charset="0"/>
              </a:rPr>
              <a:t> </a:t>
            </a:r>
            <a:r>
              <a:rPr lang="ru-RU" sz="2000" b="1" dirty="0" err="1">
                <a:solidFill>
                  <a:srgbClr val="245A8C"/>
                </a:solidFill>
                <a:effectLst/>
                <a:latin typeface="Arial" panose="020B0604020202020204" pitchFamily="34" charset="0"/>
                <a:cs typeface="Arial" panose="020B0604020202020204" pitchFamily="34" charset="0"/>
              </a:rPr>
              <a:t>қўллаб-қувватлаш</a:t>
            </a:r>
            <a:r>
              <a:rPr lang="ru-RU" sz="2000" b="1" dirty="0">
                <a:solidFill>
                  <a:srgbClr val="245A8C"/>
                </a:solidFill>
                <a:effectLst/>
                <a:latin typeface="Arial" panose="020B0604020202020204" pitchFamily="34" charset="0"/>
                <a:cs typeface="Arial" panose="020B0604020202020204" pitchFamily="34" charset="0"/>
              </a:rPr>
              <a:t> </a:t>
            </a:r>
            <a:r>
              <a:rPr lang="ru-RU" sz="2000" b="1" dirty="0" err="1">
                <a:solidFill>
                  <a:srgbClr val="245A8C"/>
                </a:solidFill>
                <a:effectLst/>
                <a:latin typeface="Arial" panose="020B0604020202020204" pitchFamily="34" charset="0"/>
                <a:cs typeface="Arial" panose="020B0604020202020204" pitchFamily="34" charset="0"/>
              </a:rPr>
              <a:t>йили»да</a:t>
            </a:r>
            <a:r>
              <a:rPr lang="ru-RU" sz="2000" b="1" dirty="0">
                <a:solidFill>
                  <a:srgbClr val="245A8C"/>
                </a:solidFill>
                <a:effectLst/>
                <a:latin typeface="Arial" panose="020B0604020202020204" pitchFamily="34" charset="0"/>
                <a:cs typeface="Arial" panose="020B0604020202020204" pitchFamily="34" charset="0"/>
              </a:rPr>
              <a:t> </a:t>
            </a:r>
            <a:r>
              <a:rPr lang="ru-RU" sz="2000" b="1" dirty="0" err="1">
                <a:solidFill>
                  <a:srgbClr val="245A8C"/>
                </a:solidFill>
                <a:effectLst/>
                <a:latin typeface="Arial" panose="020B0604020202020204" pitchFamily="34" charset="0"/>
                <a:cs typeface="Arial" panose="020B0604020202020204" pitchFamily="34" charset="0"/>
              </a:rPr>
              <a:t>амалга</a:t>
            </a:r>
            <a:r>
              <a:rPr lang="ru-RU" sz="2000" b="1" dirty="0">
                <a:solidFill>
                  <a:srgbClr val="245A8C"/>
                </a:solidFill>
                <a:effectLst/>
                <a:latin typeface="Arial" panose="020B0604020202020204" pitchFamily="34" charset="0"/>
                <a:cs typeface="Arial" panose="020B0604020202020204" pitchFamily="34" charset="0"/>
              </a:rPr>
              <a:t> </a:t>
            </a:r>
            <a:r>
              <a:rPr lang="ru-RU" sz="2000" b="1" dirty="0" err="1">
                <a:solidFill>
                  <a:srgbClr val="245A8C"/>
                </a:solidFill>
                <a:effectLst/>
                <a:latin typeface="Arial" panose="020B0604020202020204" pitchFamily="34" charset="0"/>
                <a:cs typeface="Arial" panose="020B0604020202020204" pitchFamily="34" charset="0"/>
              </a:rPr>
              <a:t>оширишга</a:t>
            </a:r>
            <a:r>
              <a:rPr lang="ru-RU" sz="2000" b="1" dirty="0">
                <a:solidFill>
                  <a:srgbClr val="245A8C"/>
                </a:solidFill>
                <a:effectLst/>
                <a:latin typeface="Arial" panose="020B0604020202020204" pitchFamily="34" charset="0"/>
                <a:cs typeface="Arial" panose="020B0604020202020204" pitchFamily="34" charset="0"/>
              </a:rPr>
              <a:t> </a:t>
            </a:r>
            <a:r>
              <a:rPr lang="ru-RU" sz="2000" b="1" dirty="0" err="1">
                <a:solidFill>
                  <a:srgbClr val="245A8C"/>
                </a:solidFill>
                <a:effectLst/>
                <a:latin typeface="Arial" panose="020B0604020202020204" pitchFamily="34" charset="0"/>
                <a:cs typeface="Arial" panose="020B0604020202020204" pitchFamily="34" charset="0"/>
              </a:rPr>
              <a:t>оид</a:t>
            </a:r>
            <a:r>
              <a:rPr lang="ru-RU" sz="2000" b="1" dirty="0">
                <a:solidFill>
                  <a:srgbClr val="245A8C"/>
                </a:solidFill>
                <a:effectLst/>
                <a:latin typeface="Arial" panose="020B0604020202020204" pitchFamily="34" charset="0"/>
                <a:cs typeface="Arial" panose="020B0604020202020204" pitchFamily="34" charset="0"/>
              </a:rPr>
              <a:t> </a:t>
            </a:r>
            <a:r>
              <a:rPr lang="ru-RU" sz="2000" b="1" dirty="0" err="1" smtClean="0">
                <a:solidFill>
                  <a:srgbClr val="245A8C"/>
                </a:solidFill>
                <a:effectLst/>
                <a:latin typeface="Arial" panose="020B0604020202020204" pitchFamily="34" charset="0"/>
                <a:cs typeface="Arial" panose="020B0604020202020204" pitchFamily="34" charset="0"/>
              </a:rPr>
              <a:t>Давлат</a:t>
            </a:r>
            <a:r>
              <a:rPr lang="ru-RU" sz="2000" b="1" dirty="0" smtClean="0">
                <a:solidFill>
                  <a:srgbClr val="245A8C"/>
                </a:solidFill>
                <a:effectLst/>
                <a:latin typeface="Arial" panose="020B0604020202020204" pitchFamily="34" charset="0"/>
                <a:cs typeface="Arial" panose="020B0604020202020204" pitchFamily="34" charset="0"/>
              </a:rPr>
              <a:t> </a:t>
            </a:r>
            <a:r>
              <a:rPr lang="ru-RU" sz="2000" b="1" dirty="0" err="1">
                <a:solidFill>
                  <a:srgbClr val="245A8C"/>
                </a:solidFill>
                <a:effectLst/>
                <a:latin typeface="Arial" panose="020B0604020202020204" pitchFamily="34" charset="0"/>
                <a:cs typeface="Arial" panose="020B0604020202020204" pitchFamily="34" charset="0"/>
              </a:rPr>
              <a:t>дастури</a:t>
            </a:r>
            <a:r>
              <a:rPr lang="ru-RU" sz="2000" dirty="0" err="1">
                <a:effectLst/>
                <a:latin typeface="Arial" panose="020B0604020202020204" pitchFamily="34" charset="0"/>
                <a:cs typeface="Arial" panose="020B0604020202020204" pitchFamily="34" charset="0"/>
              </a:rPr>
              <a:t>га</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мувофиқ</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ишлаб</a:t>
            </a:r>
            <a:r>
              <a:rPr lang="ru-RU" sz="2000" dirty="0">
                <a:effectLst/>
                <a:latin typeface="Arial" panose="020B0604020202020204" pitchFamily="34" charset="0"/>
                <a:cs typeface="Arial" panose="020B0604020202020204" pitchFamily="34" charset="0"/>
              </a:rPr>
              <a:t> </a:t>
            </a:r>
            <a:r>
              <a:rPr lang="ru-RU" sz="2000" dirty="0" err="1">
                <a:effectLst/>
                <a:latin typeface="Arial" panose="020B0604020202020204" pitchFamily="34" charset="0"/>
                <a:cs typeface="Arial" panose="020B0604020202020204" pitchFamily="34" charset="0"/>
              </a:rPr>
              <a:t>чиқилди</a:t>
            </a:r>
            <a:r>
              <a:rPr lang="ru-RU" sz="2000" dirty="0" smtClean="0">
                <a:effectLst/>
                <a:latin typeface="Arial" panose="020B0604020202020204" pitchFamily="34" charset="0"/>
                <a:cs typeface="Arial" panose="020B0604020202020204" pitchFamily="34" charset="0"/>
              </a:rPr>
              <a:t>.</a:t>
            </a:r>
            <a:endParaRPr lang="ru-RU" sz="2000" dirty="0">
              <a:solidFill>
                <a:srgbClr val="245A8C"/>
              </a:solidFill>
              <a:effectLst/>
              <a:latin typeface="Arial" panose="020B0604020202020204" pitchFamily="34" charset="0"/>
              <a:cs typeface="Arial" panose="020B0604020202020204" pitchFamily="34" charset="0"/>
            </a:endParaRPr>
          </a:p>
        </p:txBody>
      </p:sp>
      <p:sp>
        <p:nvSpPr>
          <p:cNvPr id="14" name="Овальная выноска 13"/>
          <p:cNvSpPr/>
          <p:nvPr/>
        </p:nvSpPr>
        <p:spPr>
          <a:xfrm>
            <a:off x="890950" y="1150795"/>
            <a:ext cx="3449981" cy="1421475"/>
          </a:xfrm>
          <a:prstGeom prst="wedgeEllipse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smtClean="0">
                <a:solidFill>
                  <a:srgbClr val="245A8C"/>
                </a:solidFill>
                <a:latin typeface="Arial" panose="020B0604020202020204" pitchFamily="34" charset="0"/>
                <a:cs typeface="Arial" panose="020B0604020202020204" pitchFamily="34" charset="0"/>
              </a:rPr>
              <a:t> </a:t>
            </a:r>
          </a:p>
          <a:p>
            <a:pPr algn="ctr"/>
            <a:r>
              <a:rPr lang="uz-Cyrl-UZ" sz="2000" b="1" dirty="0" smtClean="0">
                <a:solidFill>
                  <a:srgbClr val="245A8C"/>
                </a:solidFill>
                <a:latin typeface="Arial" panose="020B0604020202020204" pitchFamily="34" charset="0"/>
                <a:cs typeface="Arial" panose="020B0604020202020204" pitchFamily="34" charset="0"/>
              </a:rPr>
              <a:t>КОДЕКСНИ ҚАБУЛ ҚИЛИШГА АСОС</a:t>
            </a:r>
            <a:endParaRPr lang="ru-RU" sz="2000" b="1" dirty="0" smtClean="0">
              <a:solidFill>
                <a:srgbClr val="245A8C"/>
              </a:solidFill>
              <a:latin typeface="Arial" panose="020B0604020202020204" pitchFamily="34" charset="0"/>
              <a:cs typeface="Arial" panose="020B0604020202020204" pitchFamily="34" charset="0"/>
            </a:endParaRPr>
          </a:p>
          <a:p>
            <a:pPr algn="ctr"/>
            <a:endParaRPr lang="ru-RU" sz="2000" dirty="0">
              <a:solidFill>
                <a:srgbClr val="245A8C"/>
              </a:solidFill>
              <a:latin typeface="Arial" panose="020B0604020202020204" pitchFamily="34" charset="0"/>
              <a:cs typeface="Arial" panose="020B0604020202020204" pitchFamily="34" charset="0"/>
            </a:endParaRPr>
          </a:p>
        </p:txBody>
      </p:sp>
      <p:pic>
        <p:nvPicPr>
          <p:cNvPr id="13" name="Picture 2" descr="ÐÐ°ÑÑÐ¸Ð½ÐºÐ¸ Ð¿Ð¾ Ð·Ð°Ð¿ÑÐ¾ÑÑ ÑÐ°ÑÐ°ÐºÐ°ÑÐ»Ð°Ñ ÑÑÑÐ°ÑÐµÐ³Ð¸ÑÑÐ¸ Ð´Ð°Ð²Ð»Ð°Ñ Ð´Ð°ÑÑÑÑÐ¸"/>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44055" y="5498543"/>
            <a:ext cx="1577358" cy="1197648"/>
          </a:xfrm>
          <a:prstGeom prst="rect">
            <a:avLst/>
          </a:prstGeom>
          <a:noFill/>
          <a:extLst>
            <a:ext uri="{909E8E84-426E-40DD-AFC4-6F175D3DCCD1}">
              <a14:hiddenFill xmlns:a14="http://schemas.microsoft.com/office/drawing/2010/main">
                <a:solidFill>
                  <a:srgbClr val="FFFFFF"/>
                </a:solidFill>
              </a14:hiddenFill>
            </a:ext>
          </a:extLst>
        </p:spPr>
      </p:pic>
      <p:sp>
        <p:nvSpPr>
          <p:cNvPr id="8"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9"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ru-RU" sz="2800" b="1" dirty="0">
                <a:latin typeface="Arial" panose="020B0604020202020204" pitchFamily="34" charset="0"/>
              </a:rPr>
              <a:t>САЙЛОВ КОДЕКСИНИНГ ЯРАТИЛИШИ</a:t>
            </a:r>
            <a:r>
              <a:rPr lang="en-US" sz="2800" b="1" dirty="0">
                <a:latin typeface="Arial" panose="020B0604020202020204" pitchFamily="34" charset="0"/>
              </a:rPr>
              <a:t> </a:t>
            </a:r>
            <a:r>
              <a:rPr lang="ru-RU" sz="2800" b="1" dirty="0">
                <a:latin typeface="Arial" panose="020B0604020202020204" pitchFamily="34" charset="0"/>
              </a:rPr>
              <a:t>ВА ТУЗИЛИШИ</a:t>
            </a:r>
          </a:p>
        </p:txBody>
      </p:sp>
    </p:spTree>
    <p:extLst>
      <p:ext uri="{BB962C8B-B14F-4D97-AF65-F5344CB8AC3E}">
        <p14:creationId xmlns:p14="http://schemas.microsoft.com/office/powerpoint/2010/main" val="16027569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6"/>
          <p:cNvGraphicFramePr/>
          <p:nvPr>
            <p:extLst>
              <p:ext uri="{D42A27DB-BD31-4B8C-83A1-F6EECF244321}">
                <p14:modId xmlns:p14="http://schemas.microsoft.com/office/powerpoint/2010/main" val="2562263701"/>
              </p:ext>
            </p:extLst>
          </p:nvPr>
        </p:nvGraphicFramePr>
        <p:xfrm>
          <a:off x="2027372" y="846794"/>
          <a:ext cx="9867209" cy="59599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Рисунок 7"/>
          <p:cNvPicPr>
            <a:picLocks noChangeAspect="1"/>
          </p:cNvPicPr>
          <p:nvPr/>
        </p:nvPicPr>
        <p:blipFill rotWithShape="1">
          <a:blip r:embed="rId7"/>
          <a:srcRect l="28356"/>
          <a:stretch/>
        </p:blipFill>
        <p:spPr>
          <a:xfrm>
            <a:off x="-8546" y="1937323"/>
            <a:ext cx="3102846" cy="3488903"/>
          </a:xfrm>
          <a:prstGeom prst="rect">
            <a:avLst/>
          </a:prstGeom>
        </p:spPr>
      </p:pic>
      <p:sp>
        <p:nvSpPr>
          <p:cNvPr id="6" name="Заголовок 1">
            <a:extLst>
              <a:ext uri="{FF2B5EF4-FFF2-40B4-BE49-F238E27FC236}">
                <a16:creationId xmlns=""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9"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ru-RU" sz="2800" b="1" dirty="0">
                <a:latin typeface="Arial" panose="020B0604020202020204" pitchFamily="34" charset="0"/>
              </a:rPr>
              <a:t>САЙЛОВ КОДЕКСИНИНГ </a:t>
            </a:r>
            <a:r>
              <a:rPr lang="ru-RU" sz="2800" b="1" dirty="0" smtClean="0">
                <a:latin typeface="Arial" panose="020B0604020202020204" pitchFamily="34" charset="0"/>
              </a:rPr>
              <a:t>ЯНГИЛИКЛАРИ</a:t>
            </a:r>
            <a:endParaRPr lang="ru-RU" sz="2800" b="1" dirty="0">
              <a:latin typeface="Arial" panose="020B0604020202020204" pitchFamily="34" charset="0"/>
            </a:endParaRPr>
          </a:p>
        </p:txBody>
      </p:sp>
    </p:spTree>
    <p:extLst>
      <p:ext uri="{BB962C8B-B14F-4D97-AF65-F5344CB8AC3E}">
        <p14:creationId xmlns:p14="http://schemas.microsoft.com/office/powerpoint/2010/main" val="12170912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Группа 42">
            <a:extLst>
              <a:ext uri="{FF2B5EF4-FFF2-40B4-BE49-F238E27FC236}">
                <a16:creationId xmlns="" xmlns:a16="http://schemas.microsoft.com/office/drawing/2014/main" id="{94A48223-00E1-4A1B-809D-AFD192C64B48}"/>
              </a:ext>
            </a:extLst>
          </p:cNvPr>
          <p:cNvGrpSpPr/>
          <p:nvPr/>
        </p:nvGrpSpPr>
        <p:grpSpPr>
          <a:xfrm>
            <a:off x="6156128" y="3098435"/>
            <a:ext cx="6003580" cy="1571416"/>
            <a:chOff x="6771273" y="5708742"/>
            <a:chExt cx="4763522" cy="642026"/>
          </a:xfrm>
        </p:grpSpPr>
        <p:sp>
          <p:nvSpPr>
            <p:cNvPr id="44" name="Стрелка: шеврон 43">
              <a:extLst>
                <a:ext uri="{FF2B5EF4-FFF2-40B4-BE49-F238E27FC236}">
                  <a16:creationId xmlns="" xmlns:a16="http://schemas.microsoft.com/office/drawing/2014/main" id="{0E00BE69-57F5-4CD5-B97D-8A7740EFA682}"/>
                </a:ext>
              </a:extLst>
            </p:cNvPr>
            <p:cNvSpPr/>
            <p:nvPr/>
          </p:nvSpPr>
          <p:spPr>
            <a:xfrm>
              <a:off x="1105363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45" name="Стрелка: шеврон 44">
              <a:extLst>
                <a:ext uri="{FF2B5EF4-FFF2-40B4-BE49-F238E27FC236}">
                  <a16:creationId xmlns="" xmlns:a16="http://schemas.microsoft.com/office/drawing/2014/main" id="{A1C1CC32-0B0F-42FB-8B07-19F35316F575}"/>
                </a:ext>
              </a:extLst>
            </p:cNvPr>
            <p:cNvSpPr/>
            <p:nvPr/>
          </p:nvSpPr>
          <p:spPr>
            <a:xfrm>
              <a:off x="1065555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46" name="Стрелка: шеврон 45">
              <a:extLst>
                <a:ext uri="{FF2B5EF4-FFF2-40B4-BE49-F238E27FC236}">
                  <a16:creationId xmlns="" xmlns:a16="http://schemas.microsoft.com/office/drawing/2014/main" id="{629EDBFA-DDCA-41E1-B64D-BE6BB2E7991D}"/>
                </a:ext>
              </a:extLst>
            </p:cNvPr>
            <p:cNvSpPr/>
            <p:nvPr/>
          </p:nvSpPr>
          <p:spPr>
            <a:xfrm>
              <a:off x="1025747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47" name="Стрелка: шеврон 46">
              <a:extLst>
                <a:ext uri="{FF2B5EF4-FFF2-40B4-BE49-F238E27FC236}">
                  <a16:creationId xmlns="" xmlns:a16="http://schemas.microsoft.com/office/drawing/2014/main" id="{3B1F9DBC-2CAD-4954-AD76-342B62CB33ED}"/>
                </a:ext>
              </a:extLst>
            </p:cNvPr>
            <p:cNvSpPr/>
            <p:nvPr/>
          </p:nvSpPr>
          <p:spPr>
            <a:xfrm>
              <a:off x="985939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48" name="Стрелка: шеврон 47">
              <a:extLst>
                <a:ext uri="{FF2B5EF4-FFF2-40B4-BE49-F238E27FC236}">
                  <a16:creationId xmlns="" xmlns:a16="http://schemas.microsoft.com/office/drawing/2014/main" id="{62FA1369-249F-4AF2-A2A1-35319DA0C340}"/>
                </a:ext>
              </a:extLst>
            </p:cNvPr>
            <p:cNvSpPr/>
            <p:nvPr/>
          </p:nvSpPr>
          <p:spPr>
            <a:xfrm>
              <a:off x="946131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49" name="Стрелка: шеврон 48">
              <a:extLst>
                <a:ext uri="{FF2B5EF4-FFF2-40B4-BE49-F238E27FC236}">
                  <a16:creationId xmlns="" xmlns:a16="http://schemas.microsoft.com/office/drawing/2014/main" id="{4175DCCE-2985-4E5D-BFA8-771B02492B0C}"/>
                </a:ext>
              </a:extLst>
            </p:cNvPr>
            <p:cNvSpPr/>
            <p:nvPr/>
          </p:nvSpPr>
          <p:spPr>
            <a:xfrm>
              <a:off x="836359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50" name="Стрелка: шеврон 49">
              <a:extLst>
                <a:ext uri="{FF2B5EF4-FFF2-40B4-BE49-F238E27FC236}">
                  <a16:creationId xmlns="" xmlns:a16="http://schemas.microsoft.com/office/drawing/2014/main" id="{9287DD00-FE6F-46E8-BA1B-E4353CBE324B}"/>
                </a:ext>
              </a:extLst>
            </p:cNvPr>
            <p:cNvSpPr/>
            <p:nvPr/>
          </p:nvSpPr>
          <p:spPr>
            <a:xfrm>
              <a:off x="796551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51" name="Стрелка: шеврон 50">
              <a:extLst>
                <a:ext uri="{FF2B5EF4-FFF2-40B4-BE49-F238E27FC236}">
                  <a16:creationId xmlns="" xmlns:a16="http://schemas.microsoft.com/office/drawing/2014/main" id="{29AE4845-EF7A-4B25-AB89-F08D97275F89}"/>
                </a:ext>
              </a:extLst>
            </p:cNvPr>
            <p:cNvSpPr/>
            <p:nvPr/>
          </p:nvSpPr>
          <p:spPr>
            <a:xfrm>
              <a:off x="756743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52" name="Стрелка: шеврон 51">
              <a:extLst>
                <a:ext uri="{FF2B5EF4-FFF2-40B4-BE49-F238E27FC236}">
                  <a16:creationId xmlns="" xmlns:a16="http://schemas.microsoft.com/office/drawing/2014/main" id="{D5D104C6-464A-47DA-BBC0-90996FEA131F}"/>
                </a:ext>
              </a:extLst>
            </p:cNvPr>
            <p:cNvSpPr/>
            <p:nvPr/>
          </p:nvSpPr>
          <p:spPr>
            <a:xfrm>
              <a:off x="716935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53" name="Стрелка: шеврон 52">
              <a:extLst>
                <a:ext uri="{FF2B5EF4-FFF2-40B4-BE49-F238E27FC236}">
                  <a16:creationId xmlns="" xmlns:a16="http://schemas.microsoft.com/office/drawing/2014/main" id="{04F11F5B-1B42-4D58-A9A1-AB0C1ABE09C5}"/>
                </a:ext>
              </a:extLst>
            </p:cNvPr>
            <p:cNvSpPr/>
            <p:nvPr/>
          </p:nvSpPr>
          <p:spPr>
            <a:xfrm>
              <a:off x="67712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54" name="Стрелка: шеврон 53">
              <a:extLst>
                <a:ext uri="{FF2B5EF4-FFF2-40B4-BE49-F238E27FC236}">
                  <a16:creationId xmlns="" xmlns:a16="http://schemas.microsoft.com/office/drawing/2014/main" id="{CC5D9EB0-E41F-412A-A043-D0D6AB28C576}"/>
                </a:ext>
              </a:extLst>
            </p:cNvPr>
            <p:cNvSpPr/>
            <p:nvPr/>
          </p:nvSpPr>
          <p:spPr>
            <a:xfrm>
              <a:off x="8761673"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grpSp>
      <p:grpSp>
        <p:nvGrpSpPr>
          <p:cNvPr id="55" name="Группа 54">
            <a:extLst>
              <a:ext uri="{FF2B5EF4-FFF2-40B4-BE49-F238E27FC236}">
                <a16:creationId xmlns="" xmlns:a16="http://schemas.microsoft.com/office/drawing/2014/main" id="{0CCFE22A-C277-4EC7-B0F5-859BDE119B94}"/>
              </a:ext>
            </a:extLst>
          </p:cNvPr>
          <p:cNvGrpSpPr/>
          <p:nvPr/>
        </p:nvGrpSpPr>
        <p:grpSpPr>
          <a:xfrm flipH="1">
            <a:off x="80533" y="3110313"/>
            <a:ext cx="5492170" cy="1571416"/>
            <a:chOff x="6790727" y="5708742"/>
            <a:chExt cx="4744068" cy="642026"/>
          </a:xfrm>
        </p:grpSpPr>
        <p:sp>
          <p:nvSpPr>
            <p:cNvPr id="56" name="Стрелка: шеврон 55">
              <a:extLst>
                <a:ext uri="{FF2B5EF4-FFF2-40B4-BE49-F238E27FC236}">
                  <a16:creationId xmlns="" xmlns:a16="http://schemas.microsoft.com/office/drawing/2014/main" id="{F5F46BED-1BD9-44FB-9F62-275587C632EC}"/>
                </a:ext>
              </a:extLst>
            </p:cNvPr>
            <p:cNvSpPr/>
            <p:nvPr/>
          </p:nvSpPr>
          <p:spPr>
            <a:xfrm>
              <a:off x="1105363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57" name="Стрелка: шеврон 56">
              <a:extLst>
                <a:ext uri="{FF2B5EF4-FFF2-40B4-BE49-F238E27FC236}">
                  <a16:creationId xmlns="" xmlns:a16="http://schemas.microsoft.com/office/drawing/2014/main" id="{832D1350-0803-4509-A54F-D7206732EE96}"/>
                </a:ext>
              </a:extLst>
            </p:cNvPr>
            <p:cNvSpPr/>
            <p:nvPr/>
          </p:nvSpPr>
          <p:spPr>
            <a:xfrm>
              <a:off x="1065555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58" name="Стрелка: шеврон 57">
              <a:extLst>
                <a:ext uri="{FF2B5EF4-FFF2-40B4-BE49-F238E27FC236}">
                  <a16:creationId xmlns="" xmlns:a16="http://schemas.microsoft.com/office/drawing/2014/main" id="{68B03A10-BC6B-4F24-9200-DD17FD5E2E18}"/>
                </a:ext>
              </a:extLst>
            </p:cNvPr>
            <p:cNvSpPr/>
            <p:nvPr/>
          </p:nvSpPr>
          <p:spPr>
            <a:xfrm>
              <a:off x="1025747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59" name="Стрелка: шеврон 58">
              <a:extLst>
                <a:ext uri="{FF2B5EF4-FFF2-40B4-BE49-F238E27FC236}">
                  <a16:creationId xmlns="" xmlns:a16="http://schemas.microsoft.com/office/drawing/2014/main" id="{D61BB6B7-1668-46A4-8ABE-844B4BC08AB7}"/>
                </a:ext>
              </a:extLst>
            </p:cNvPr>
            <p:cNvSpPr/>
            <p:nvPr/>
          </p:nvSpPr>
          <p:spPr>
            <a:xfrm>
              <a:off x="985939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60" name="Стрелка: шеврон 59">
              <a:extLst>
                <a:ext uri="{FF2B5EF4-FFF2-40B4-BE49-F238E27FC236}">
                  <a16:creationId xmlns="" xmlns:a16="http://schemas.microsoft.com/office/drawing/2014/main" id="{0D2B5433-CB4C-4594-A747-83416E1D56CF}"/>
                </a:ext>
              </a:extLst>
            </p:cNvPr>
            <p:cNvSpPr/>
            <p:nvPr/>
          </p:nvSpPr>
          <p:spPr>
            <a:xfrm>
              <a:off x="9461312"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61" name="Стрелка: шеврон 60">
              <a:extLst>
                <a:ext uri="{FF2B5EF4-FFF2-40B4-BE49-F238E27FC236}">
                  <a16:creationId xmlns="" xmlns:a16="http://schemas.microsoft.com/office/drawing/2014/main" id="{2A31FE87-B28B-4E2E-93CD-EAC6A61544FB}"/>
                </a:ext>
              </a:extLst>
            </p:cNvPr>
            <p:cNvSpPr/>
            <p:nvPr/>
          </p:nvSpPr>
          <p:spPr>
            <a:xfrm>
              <a:off x="8383047"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62" name="Стрелка: шеврон 61">
              <a:extLst>
                <a:ext uri="{FF2B5EF4-FFF2-40B4-BE49-F238E27FC236}">
                  <a16:creationId xmlns="" xmlns:a16="http://schemas.microsoft.com/office/drawing/2014/main" id="{B56D6ABD-2258-4A2E-90C9-07CA54866908}"/>
                </a:ext>
              </a:extLst>
            </p:cNvPr>
            <p:cNvSpPr/>
            <p:nvPr/>
          </p:nvSpPr>
          <p:spPr>
            <a:xfrm>
              <a:off x="7984967"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63" name="Стрелка: шеврон 62">
              <a:extLst>
                <a:ext uri="{FF2B5EF4-FFF2-40B4-BE49-F238E27FC236}">
                  <a16:creationId xmlns="" xmlns:a16="http://schemas.microsoft.com/office/drawing/2014/main" id="{821C7D33-0B3B-4471-870B-6CF289778EE6}"/>
                </a:ext>
              </a:extLst>
            </p:cNvPr>
            <p:cNvSpPr/>
            <p:nvPr/>
          </p:nvSpPr>
          <p:spPr>
            <a:xfrm>
              <a:off x="7586887"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64" name="Стрелка: шеврон 63">
              <a:extLst>
                <a:ext uri="{FF2B5EF4-FFF2-40B4-BE49-F238E27FC236}">
                  <a16:creationId xmlns="" xmlns:a16="http://schemas.microsoft.com/office/drawing/2014/main" id="{49616E50-216A-4CCC-A599-EA7D71E151A9}"/>
                </a:ext>
              </a:extLst>
            </p:cNvPr>
            <p:cNvSpPr/>
            <p:nvPr/>
          </p:nvSpPr>
          <p:spPr>
            <a:xfrm>
              <a:off x="7188807"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65" name="Стрелка: шеврон 64">
              <a:extLst>
                <a:ext uri="{FF2B5EF4-FFF2-40B4-BE49-F238E27FC236}">
                  <a16:creationId xmlns="" xmlns:a16="http://schemas.microsoft.com/office/drawing/2014/main" id="{80874DBE-5E72-4EE8-8D5E-43564DAA490F}"/>
                </a:ext>
              </a:extLst>
            </p:cNvPr>
            <p:cNvSpPr/>
            <p:nvPr/>
          </p:nvSpPr>
          <p:spPr>
            <a:xfrm>
              <a:off x="6790727"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sp>
          <p:nvSpPr>
            <p:cNvPr id="66" name="Стрелка: шеврон 65">
              <a:extLst>
                <a:ext uri="{FF2B5EF4-FFF2-40B4-BE49-F238E27FC236}">
                  <a16:creationId xmlns="" xmlns:a16="http://schemas.microsoft.com/office/drawing/2014/main" id="{CC2C7D1A-007B-430C-B530-787263E3AF00}"/>
                </a:ext>
              </a:extLst>
            </p:cNvPr>
            <p:cNvSpPr/>
            <p:nvPr/>
          </p:nvSpPr>
          <p:spPr>
            <a:xfrm>
              <a:off x="8781127" y="5708742"/>
              <a:ext cx="481163" cy="642026"/>
            </a:xfrm>
            <a:prstGeom prst="chevron">
              <a:avLst/>
            </a:prstGeom>
            <a:solidFill>
              <a:schemeClr val="accent5">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solidFill>
                  <a:schemeClr val="tx1"/>
                </a:solidFill>
                <a:latin typeface="Arial" panose="020B0604020202020204" pitchFamily="34" charset="0"/>
                <a:cs typeface="Arial" panose="020B0604020202020204" pitchFamily="34" charset="0"/>
              </a:endParaRPr>
            </a:p>
          </p:txBody>
        </p:sp>
      </p:grpSp>
      <p:pic>
        <p:nvPicPr>
          <p:cNvPr id="2050" name="Picture 2" descr="Марказий сайлов комиссияси матбуот хизмати маълум қилади"/>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999" t="8089" r="13999" b="8089"/>
          <a:stretch/>
        </p:blipFill>
        <p:spPr bwMode="auto">
          <a:xfrm>
            <a:off x="4600360" y="2675513"/>
            <a:ext cx="2611606" cy="2462246"/>
          </a:xfrm>
          <a:prstGeom prst="ellipse">
            <a:avLst/>
          </a:prstGeom>
          <a:noFill/>
          <a:ln w="38100">
            <a:solidFill>
              <a:schemeClr val="bg1"/>
            </a:solidFill>
          </a:ln>
          <a:effectLst>
            <a:innerShdw blurRad="114300">
              <a:prstClr val="black"/>
            </a:innerShdw>
          </a:effectLst>
          <a:extLst>
            <a:ext uri="{909E8E84-426E-40DD-AFC4-6F175D3DCCD1}">
              <a14:hiddenFill xmlns:a14="http://schemas.microsoft.com/office/drawing/2010/main">
                <a:solidFill>
                  <a:srgbClr val="FFFFFF"/>
                </a:solidFill>
              </a14:hiddenFill>
            </a:ext>
          </a:extLst>
        </p:spPr>
      </p:pic>
      <p:grpSp>
        <p:nvGrpSpPr>
          <p:cNvPr id="17" name="Группа 16">
            <a:extLst>
              <a:ext uri="{FF2B5EF4-FFF2-40B4-BE49-F238E27FC236}">
                <a16:creationId xmlns="" xmlns:a16="http://schemas.microsoft.com/office/drawing/2014/main" id="{CC7BA631-769F-4904-AB84-59C44983772C}"/>
              </a:ext>
            </a:extLst>
          </p:cNvPr>
          <p:cNvGrpSpPr/>
          <p:nvPr/>
        </p:nvGrpSpPr>
        <p:grpSpPr>
          <a:xfrm>
            <a:off x="354121" y="2859661"/>
            <a:ext cx="4428292" cy="348946"/>
            <a:chOff x="345732" y="2614863"/>
            <a:chExt cx="4428292" cy="348946"/>
          </a:xfrm>
        </p:grpSpPr>
        <p:cxnSp>
          <p:nvCxnSpPr>
            <p:cNvPr id="9" name="Прямая соединительная линия 8">
              <a:extLst>
                <a:ext uri="{FF2B5EF4-FFF2-40B4-BE49-F238E27FC236}">
                  <a16:creationId xmlns="" xmlns:a16="http://schemas.microsoft.com/office/drawing/2014/main" id="{43D94714-1FE4-40C3-A78C-75ED06E80CBC}"/>
                </a:ext>
              </a:extLst>
            </p:cNvPr>
            <p:cNvCxnSpPr>
              <a:cxnSpLocks/>
            </p:cNvCxnSpPr>
            <p:nvPr/>
          </p:nvCxnSpPr>
          <p:spPr>
            <a:xfrm flipH="1" flipV="1">
              <a:off x="4229100" y="2616328"/>
              <a:ext cx="544924" cy="34748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a:extLst>
                <a:ext uri="{FF2B5EF4-FFF2-40B4-BE49-F238E27FC236}">
                  <a16:creationId xmlns="" xmlns:a16="http://schemas.microsoft.com/office/drawing/2014/main" id="{E9676FCF-DFA6-4688-8192-5DC6E6722AA9}"/>
                </a:ext>
              </a:extLst>
            </p:cNvPr>
            <p:cNvCxnSpPr>
              <a:cxnSpLocks/>
            </p:cNvCxnSpPr>
            <p:nvPr/>
          </p:nvCxnSpPr>
          <p:spPr>
            <a:xfrm flipH="1">
              <a:off x="345732" y="2614863"/>
              <a:ext cx="3883368"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3" name="Группа 22">
            <a:extLst>
              <a:ext uri="{FF2B5EF4-FFF2-40B4-BE49-F238E27FC236}">
                <a16:creationId xmlns="" xmlns:a16="http://schemas.microsoft.com/office/drawing/2014/main" id="{22189DAA-7C06-4F12-99EA-4EEF2428008A}"/>
              </a:ext>
            </a:extLst>
          </p:cNvPr>
          <p:cNvGrpSpPr/>
          <p:nvPr/>
        </p:nvGrpSpPr>
        <p:grpSpPr>
          <a:xfrm flipH="1">
            <a:off x="6967235" y="2859661"/>
            <a:ext cx="4809292" cy="347481"/>
            <a:chOff x="726732" y="2614863"/>
            <a:chExt cx="4809292" cy="347481"/>
          </a:xfrm>
        </p:grpSpPr>
        <p:cxnSp>
          <p:nvCxnSpPr>
            <p:cNvPr id="25" name="Прямая соединительная линия 24">
              <a:extLst>
                <a:ext uri="{FF2B5EF4-FFF2-40B4-BE49-F238E27FC236}">
                  <a16:creationId xmlns="" xmlns:a16="http://schemas.microsoft.com/office/drawing/2014/main" id="{0235AED3-002F-4608-8B3D-CAEF2D6F9153}"/>
                </a:ext>
              </a:extLst>
            </p:cNvPr>
            <p:cNvCxnSpPr>
              <a:cxnSpLocks/>
            </p:cNvCxnSpPr>
            <p:nvPr/>
          </p:nvCxnSpPr>
          <p:spPr>
            <a:xfrm flipH="1" flipV="1">
              <a:off x="4991100" y="2614863"/>
              <a:ext cx="544924" cy="34748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a:extLst>
                <a:ext uri="{FF2B5EF4-FFF2-40B4-BE49-F238E27FC236}">
                  <a16:creationId xmlns="" xmlns:a16="http://schemas.microsoft.com/office/drawing/2014/main" id="{56E90134-14CA-4B9E-A910-B374318F639F}"/>
                </a:ext>
              </a:extLst>
            </p:cNvPr>
            <p:cNvCxnSpPr/>
            <p:nvPr/>
          </p:nvCxnSpPr>
          <p:spPr>
            <a:xfrm flipH="1">
              <a:off x="726732" y="2614863"/>
              <a:ext cx="4264368"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9" name="Группа 28">
            <a:extLst>
              <a:ext uri="{FF2B5EF4-FFF2-40B4-BE49-F238E27FC236}">
                <a16:creationId xmlns="" xmlns:a16="http://schemas.microsoft.com/office/drawing/2014/main" id="{DA3F967C-75C7-45C6-B210-BE89898F9F92}"/>
              </a:ext>
            </a:extLst>
          </p:cNvPr>
          <p:cNvGrpSpPr/>
          <p:nvPr/>
        </p:nvGrpSpPr>
        <p:grpSpPr>
          <a:xfrm flipV="1">
            <a:off x="395379" y="4579024"/>
            <a:ext cx="4428292" cy="348946"/>
            <a:chOff x="345732" y="2614863"/>
            <a:chExt cx="4428292" cy="348946"/>
          </a:xfrm>
        </p:grpSpPr>
        <p:cxnSp>
          <p:nvCxnSpPr>
            <p:cNvPr id="33" name="Прямая соединительная линия 32">
              <a:extLst>
                <a:ext uri="{FF2B5EF4-FFF2-40B4-BE49-F238E27FC236}">
                  <a16:creationId xmlns="" xmlns:a16="http://schemas.microsoft.com/office/drawing/2014/main" id="{4C46E731-F4BE-4C0A-B79A-649FA7400DAB}"/>
                </a:ext>
              </a:extLst>
            </p:cNvPr>
            <p:cNvCxnSpPr>
              <a:cxnSpLocks/>
            </p:cNvCxnSpPr>
            <p:nvPr/>
          </p:nvCxnSpPr>
          <p:spPr>
            <a:xfrm flipH="1" flipV="1">
              <a:off x="4229100" y="2616328"/>
              <a:ext cx="544924" cy="34748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a:extLst>
                <a:ext uri="{FF2B5EF4-FFF2-40B4-BE49-F238E27FC236}">
                  <a16:creationId xmlns="" xmlns:a16="http://schemas.microsoft.com/office/drawing/2014/main" id="{F71CE575-63B1-47BC-A05A-348AFD582595}"/>
                </a:ext>
              </a:extLst>
            </p:cNvPr>
            <p:cNvCxnSpPr>
              <a:cxnSpLocks/>
            </p:cNvCxnSpPr>
            <p:nvPr/>
          </p:nvCxnSpPr>
          <p:spPr>
            <a:xfrm flipH="1">
              <a:off x="345732" y="2614863"/>
              <a:ext cx="3883368"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6" name="Группа 35">
            <a:extLst>
              <a:ext uri="{FF2B5EF4-FFF2-40B4-BE49-F238E27FC236}">
                <a16:creationId xmlns="" xmlns:a16="http://schemas.microsoft.com/office/drawing/2014/main" id="{67DF989B-2191-40D7-9028-620239954418}"/>
              </a:ext>
            </a:extLst>
          </p:cNvPr>
          <p:cNvGrpSpPr/>
          <p:nvPr/>
        </p:nvGrpSpPr>
        <p:grpSpPr>
          <a:xfrm flipH="1" flipV="1">
            <a:off x="7008493" y="4580489"/>
            <a:ext cx="4809292" cy="347481"/>
            <a:chOff x="726732" y="2614863"/>
            <a:chExt cx="4809292" cy="347481"/>
          </a:xfrm>
        </p:grpSpPr>
        <p:cxnSp>
          <p:nvCxnSpPr>
            <p:cNvPr id="37" name="Прямая соединительная линия 36">
              <a:extLst>
                <a:ext uri="{FF2B5EF4-FFF2-40B4-BE49-F238E27FC236}">
                  <a16:creationId xmlns="" xmlns:a16="http://schemas.microsoft.com/office/drawing/2014/main" id="{F1CD96C9-5979-42BC-9D98-21340A88A65A}"/>
                </a:ext>
              </a:extLst>
            </p:cNvPr>
            <p:cNvCxnSpPr>
              <a:cxnSpLocks/>
            </p:cNvCxnSpPr>
            <p:nvPr/>
          </p:nvCxnSpPr>
          <p:spPr>
            <a:xfrm flipH="1" flipV="1">
              <a:off x="4991100" y="2614863"/>
              <a:ext cx="544924" cy="34748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a:extLst>
                <a:ext uri="{FF2B5EF4-FFF2-40B4-BE49-F238E27FC236}">
                  <a16:creationId xmlns="" xmlns:a16="http://schemas.microsoft.com/office/drawing/2014/main" id="{938D12ED-BD4E-4EE6-971F-B33F1F71919E}"/>
                </a:ext>
              </a:extLst>
            </p:cNvPr>
            <p:cNvCxnSpPr/>
            <p:nvPr/>
          </p:nvCxnSpPr>
          <p:spPr>
            <a:xfrm flipH="1">
              <a:off x="726732" y="2614863"/>
              <a:ext cx="4264368"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5" name="Прямоугольник 4"/>
          <p:cNvSpPr/>
          <p:nvPr/>
        </p:nvSpPr>
        <p:spPr>
          <a:xfrm>
            <a:off x="163664" y="1443203"/>
            <a:ext cx="5151662" cy="1323439"/>
          </a:xfrm>
          <a:prstGeom prst="rect">
            <a:avLst/>
          </a:prstGeom>
          <a:solidFill>
            <a:srgbClr val="FFFFFF">
              <a:alpha val="69804"/>
            </a:srgbClr>
          </a:solidFill>
        </p:spPr>
        <p:txBody>
          <a:bodyPr wrap="square">
            <a:spAutoFit/>
          </a:bodyPr>
          <a:lstStyle/>
          <a:p>
            <a:pPr algn="ctr"/>
            <a:r>
              <a:rPr lang="uz-Cyrl-UZ" sz="1600" b="1" dirty="0" smtClean="0">
                <a:solidFill>
                  <a:srgbClr val="245A8C"/>
                </a:solidFill>
                <a:latin typeface="Arial" panose="020B0604020202020204" pitchFamily="34" charset="0"/>
                <a:cs typeface="Arial" panose="020B0604020202020204" pitchFamily="34" charset="0"/>
              </a:rPr>
              <a:t>“</a:t>
            </a:r>
            <a:r>
              <a:rPr lang="ru-RU" sz="1600" b="1" dirty="0" err="1" smtClean="0">
                <a:solidFill>
                  <a:srgbClr val="245A8C"/>
                </a:solidFill>
                <a:latin typeface="Arial" panose="020B0604020202020204" pitchFamily="34" charset="0"/>
                <a:cs typeface="Arial" panose="020B0604020202020204" pitchFamily="34" charset="0"/>
              </a:rPr>
              <a:t>Ўзбекистон</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Республикаси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Президенти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сайловини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ўтказувчи</a:t>
            </a:r>
            <a:r>
              <a:rPr lang="ru-RU" sz="1600" b="1" dirty="0">
                <a:solidFill>
                  <a:srgbClr val="245A8C"/>
                </a:solidFill>
                <a:latin typeface="Arial" panose="020B0604020202020204" pitchFamily="34" charset="0"/>
                <a:cs typeface="Arial" panose="020B0604020202020204" pitchFamily="34" charset="0"/>
              </a:rPr>
              <a:t> округ </a:t>
            </a:r>
            <a:r>
              <a:rPr lang="ru-RU" sz="1600" b="1" dirty="0" err="1">
                <a:solidFill>
                  <a:srgbClr val="245A8C"/>
                </a:solidFill>
                <a:latin typeface="Arial" panose="020B0604020202020204" pitchFamily="34" charset="0"/>
                <a:cs typeface="Arial" panose="020B0604020202020204" pitchFamily="34" charset="0"/>
              </a:rPr>
              <a:t>сайлов</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комиссияларининг</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фаолияти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тартиби</a:t>
            </a:r>
            <a:r>
              <a:rPr lang="ru-RU" sz="1600" b="1" dirty="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тўғрисида</a:t>
            </a:r>
            <a:r>
              <a:rPr lang="uz-Cyrl-UZ" sz="1600" b="1" dirty="0" smtClean="0">
                <a:solidFill>
                  <a:srgbClr val="245A8C"/>
                </a:solidFill>
                <a:latin typeface="Arial" panose="020B0604020202020204" pitchFamily="34" charset="0"/>
                <a:cs typeface="Arial" panose="020B0604020202020204" pitchFamily="34" charset="0"/>
              </a:rPr>
              <a:t>”</a:t>
            </a:r>
            <a:r>
              <a:rPr lang="ru-RU" sz="1600" b="1" dirty="0" err="1" smtClean="0">
                <a:solidFill>
                  <a:srgbClr val="245A8C"/>
                </a:solidFill>
                <a:latin typeface="Arial" panose="020B0604020202020204" pitchFamily="34" charset="0"/>
                <a:cs typeface="Arial" panose="020B0604020202020204" pitchFamily="34" charset="0"/>
              </a:rPr>
              <a:t>ги</a:t>
            </a:r>
            <a:r>
              <a:rPr lang="ru-RU" sz="1600" b="1" dirty="0" smtClean="0">
                <a:solidFill>
                  <a:srgbClr val="245A8C"/>
                </a:solidFill>
                <a:latin typeface="Arial" panose="020B0604020202020204" pitchFamily="34" charset="0"/>
                <a:cs typeface="Arial" panose="020B0604020202020204" pitchFamily="34" charset="0"/>
              </a:rPr>
              <a:t> Низом </a:t>
            </a:r>
            <a:r>
              <a:rPr lang="en-US" sz="1600" b="1" dirty="0">
                <a:solidFill>
                  <a:srgbClr val="245A8C"/>
                </a:solidFill>
                <a:latin typeface="Arial" panose="020B0604020202020204" pitchFamily="34" charset="0"/>
                <a:cs typeface="Arial" panose="020B0604020202020204" pitchFamily="34" charset="0"/>
              </a:rPr>
              <a:t/>
            </a:r>
            <a:br>
              <a:rPr lang="en-US" sz="1600" b="1" dirty="0">
                <a:solidFill>
                  <a:srgbClr val="245A8C"/>
                </a:solidFill>
                <a:latin typeface="Arial" panose="020B0604020202020204" pitchFamily="34" charset="0"/>
                <a:cs typeface="Arial" panose="020B0604020202020204" pitchFamily="34" charset="0"/>
              </a:rPr>
            </a:br>
            <a:r>
              <a:rPr lang="ru-RU" sz="1600" i="1" dirty="0">
                <a:solidFill>
                  <a:schemeClr val="accent2">
                    <a:lumMod val="75000"/>
                  </a:schemeClr>
                </a:solidFill>
                <a:latin typeface="Arial" panose="020B0604020202020204" pitchFamily="34" charset="0"/>
                <a:cs typeface="Arial" panose="020B0604020202020204" pitchFamily="34" charset="0"/>
              </a:rPr>
              <a:t>(</a:t>
            </a:r>
            <a:r>
              <a:rPr lang="ru-RU" sz="1600" i="1" dirty="0" err="1">
                <a:solidFill>
                  <a:schemeClr val="accent2">
                    <a:lumMod val="75000"/>
                  </a:schemeClr>
                </a:solidFill>
                <a:latin typeface="Arial" panose="020B0604020202020204" pitchFamily="34" charset="0"/>
                <a:cs typeface="Arial" panose="020B0604020202020204" pitchFamily="34" charset="0"/>
              </a:rPr>
              <a:t>МСКнинг</a:t>
            </a:r>
            <a:r>
              <a:rPr lang="ru-RU" sz="1600" i="1" dirty="0">
                <a:solidFill>
                  <a:schemeClr val="accent2">
                    <a:lumMod val="75000"/>
                  </a:schemeClr>
                </a:solidFill>
                <a:latin typeface="Arial" panose="020B0604020202020204" pitchFamily="34" charset="0"/>
                <a:cs typeface="Arial" panose="020B0604020202020204" pitchFamily="34" charset="0"/>
              </a:rPr>
              <a:t> 2021 </a:t>
            </a:r>
            <a:r>
              <a:rPr lang="ru-RU" sz="1600" i="1" dirty="0" err="1">
                <a:solidFill>
                  <a:schemeClr val="accent2">
                    <a:lumMod val="75000"/>
                  </a:schemeClr>
                </a:solidFill>
                <a:latin typeface="Arial" panose="020B0604020202020204" pitchFamily="34" charset="0"/>
                <a:cs typeface="Arial" panose="020B0604020202020204" pitchFamily="34" charset="0"/>
              </a:rPr>
              <a:t>йил</a:t>
            </a:r>
            <a:r>
              <a:rPr lang="ru-RU" sz="1600" i="1" dirty="0">
                <a:solidFill>
                  <a:schemeClr val="accent2">
                    <a:lumMod val="75000"/>
                  </a:schemeClr>
                </a:solidFill>
                <a:latin typeface="Arial" panose="020B0604020202020204" pitchFamily="34" charset="0"/>
                <a:cs typeface="Arial" panose="020B0604020202020204" pitchFamily="34" charset="0"/>
              </a:rPr>
              <a:t> 14 </a:t>
            </a:r>
            <a:r>
              <a:rPr lang="ru-RU" sz="1600" i="1" dirty="0" err="1">
                <a:solidFill>
                  <a:schemeClr val="accent2">
                    <a:lumMod val="75000"/>
                  </a:schemeClr>
                </a:solidFill>
                <a:latin typeface="Arial" panose="020B0604020202020204" pitchFamily="34" charset="0"/>
                <a:cs typeface="Arial" panose="020B0604020202020204" pitchFamily="34" charset="0"/>
              </a:rPr>
              <a:t>апрелдаги</a:t>
            </a:r>
            <a:r>
              <a:rPr lang="ru-RU" sz="1600" i="1" dirty="0">
                <a:solidFill>
                  <a:schemeClr val="accent2">
                    <a:lumMod val="75000"/>
                  </a:schemeClr>
                </a:solidFill>
                <a:latin typeface="Arial" panose="020B0604020202020204" pitchFamily="34" charset="0"/>
                <a:cs typeface="Arial" panose="020B0604020202020204" pitchFamily="34" charset="0"/>
              </a:rPr>
              <a:t> 1065-сон </a:t>
            </a:r>
            <a:r>
              <a:rPr lang="ru-RU" sz="1600" i="1" dirty="0" err="1">
                <a:solidFill>
                  <a:schemeClr val="accent2">
                    <a:lumMod val="75000"/>
                  </a:schemeClr>
                </a:solidFill>
                <a:latin typeface="Arial" panose="020B0604020202020204" pitchFamily="34" charset="0"/>
                <a:cs typeface="Arial" panose="020B0604020202020204" pitchFamily="34" charset="0"/>
              </a:rPr>
              <a:t>қарори</a:t>
            </a:r>
            <a:r>
              <a:rPr lang="ru-RU" sz="1600" i="1" dirty="0">
                <a:solidFill>
                  <a:schemeClr val="accent2">
                    <a:lumMod val="75000"/>
                  </a:schemeClr>
                </a:solidFill>
                <a:latin typeface="Arial" panose="020B0604020202020204" pitchFamily="34" charset="0"/>
                <a:cs typeface="Arial" panose="020B0604020202020204" pitchFamily="34" charset="0"/>
              </a:rPr>
              <a:t>) </a:t>
            </a:r>
          </a:p>
        </p:txBody>
      </p:sp>
      <p:sp>
        <p:nvSpPr>
          <p:cNvPr id="7" name="Прямоугольник 6"/>
          <p:cNvSpPr/>
          <p:nvPr/>
        </p:nvSpPr>
        <p:spPr>
          <a:xfrm>
            <a:off x="6795083" y="1448105"/>
            <a:ext cx="5210617" cy="1323439"/>
          </a:xfrm>
          <a:prstGeom prst="rect">
            <a:avLst/>
          </a:prstGeom>
          <a:solidFill>
            <a:srgbClr val="FFFFFF">
              <a:alpha val="69804"/>
            </a:srgbClr>
          </a:solidFill>
        </p:spPr>
        <p:txBody>
          <a:bodyPr wrap="square">
            <a:spAutoFit/>
          </a:bodyPr>
          <a:lstStyle/>
          <a:p>
            <a:pPr algn="ctr"/>
            <a:r>
              <a:rPr lang="uz-Cyrl-UZ" sz="1600" b="1" dirty="0" smtClean="0">
                <a:solidFill>
                  <a:srgbClr val="245A8C"/>
                </a:solidFill>
                <a:latin typeface="Arial" panose="020B0604020202020204" pitchFamily="34" charset="0"/>
                <a:cs typeface="Arial" panose="020B0604020202020204" pitchFamily="34" charset="0"/>
              </a:rPr>
              <a:t>“</a:t>
            </a:r>
            <a:r>
              <a:rPr lang="ru-RU" sz="1600" b="1" dirty="0" err="1" smtClean="0">
                <a:solidFill>
                  <a:srgbClr val="245A8C"/>
                </a:solidFill>
                <a:latin typeface="Arial" panose="020B0604020202020204" pitchFamily="34" charset="0"/>
                <a:cs typeface="Arial" panose="020B0604020202020204" pitchFamily="34" charset="0"/>
              </a:rPr>
              <a:t>Ўзбекистон</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Республикаси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Президенти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сайловини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ўтказувчи</a:t>
            </a:r>
            <a:r>
              <a:rPr lang="ru-RU" sz="1600" b="1" dirty="0">
                <a:solidFill>
                  <a:srgbClr val="245A8C"/>
                </a:solidFill>
                <a:latin typeface="Arial" panose="020B0604020202020204" pitchFamily="34" charset="0"/>
                <a:cs typeface="Arial" panose="020B0604020202020204" pitchFamily="34" charset="0"/>
              </a:rPr>
              <a:t> участка </a:t>
            </a:r>
            <a:r>
              <a:rPr lang="ru-RU" sz="1600" b="1" dirty="0" err="1">
                <a:solidFill>
                  <a:srgbClr val="245A8C"/>
                </a:solidFill>
                <a:latin typeface="Arial" panose="020B0604020202020204" pitchFamily="34" charset="0"/>
                <a:cs typeface="Arial" panose="020B0604020202020204" pitchFamily="34" charset="0"/>
              </a:rPr>
              <a:t>сайлов</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комиссияларининг</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фаолияти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тартиби</a:t>
            </a:r>
            <a:r>
              <a:rPr lang="ru-RU" sz="1600" b="1" dirty="0">
                <a:solidFill>
                  <a:srgbClr val="245A8C"/>
                </a:solidFill>
                <a:latin typeface="Arial" panose="020B0604020202020204" pitchFamily="34" charset="0"/>
                <a:cs typeface="Arial" panose="020B0604020202020204" pitchFamily="34" charset="0"/>
              </a:rPr>
              <a:t> </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тўғрисида</a:t>
            </a:r>
            <a:r>
              <a:rPr lang="uz-Cyrl-UZ" sz="1600" b="1" dirty="0" smtClean="0">
                <a:solidFill>
                  <a:srgbClr val="245A8C"/>
                </a:solidFill>
                <a:latin typeface="Arial" panose="020B0604020202020204" pitchFamily="34" charset="0"/>
                <a:cs typeface="Arial" panose="020B0604020202020204" pitchFamily="34" charset="0"/>
              </a:rPr>
              <a:t>”</a:t>
            </a:r>
            <a:r>
              <a:rPr lang="ru-RU" sz="1600" b="1" dirty="0" err="1" smtClean="0">
                <a:solidFill>
                  <a:srgbClr val="245A8C"/>
                </a:solidFill>
                <a:latin typeface="Arial" panose="020B0604020202020204" pitchFamily="34" charset="0"/>
                <a:cs typeface="Arial" panose="020B0604020202020204" pitchFamily="34" charset="0"/>
              </a:rPr>
              <a:t>ги</a:t>
            </a:r>
            <a:r>
              <a:rPr lang="ru-RU" sz="1600" b="1" dirty="0" smtClean="0">
                <a:solidFill>
                  <a:srgbClr val="245A8C"/>
                </a:solidFill>
                <a:latin typeface="Arial" panose="020B0604020202020204" pitchFamily="34" charset="0"/>
                <a:cs typeface="Arial" panose="020B0604020202020204" pitchFamily="34" charset="0"/>
              </a:rPr>
              <a:t> Низом  </a:t>
            </a:r>
            <a:r>
              <a:rPr lang="en-US" sz="1600" b="1" dirty="0">
                <a:solidFill>
                  <a:srgbClr val="245A8C"/>
                </a:solidFill>
                <a:latin typeface="Arial" panose="020B0604020202020204" pitchFamily="34" charset="0"/>
                <a:cs typeface="Arial" panose="020B0604020202020204" pitchFamily="34" charset="0"/>
              </a:rPr>
              <a:t/>
            </a:r>
            <a:br>
              <a:rPr lang="en-US" sz="1600" b="1" dirty="0">
                <a:solidFill>
                  <a:srgbClr val="245A8C"/>
                </a:solidFill>
                <a:latin typeface="Arial" panose="020B0604020202020204" pitchFamily="34" charset="0"/>
                <a:cs typeface="Arial" panose="020B0604020202020204" pitchFamily="34" charset="0"/>
              </a:rPr>
            </a:br>
            <a:r>
              <a:rPr lang="ru-RU" sz="1600" i="1" dirty="0">
                <a:solidFill>
                  <a:schemeClr val="accent2">
                    <a:lumMod val="75000"/>
                  </a:schemeClr>
                </a:solidFill>
                <a:latin typeface="Arial" panose="020B0604020202020204" pitchFamily="34" charset="0"/>
                <a:cs typeface="Arial" panose="020B0604020202020204" pitchFamily="34" charset="0"/>
              </a:rPr>
              <a:t>(</a:t>
            </a:r>
            <a:r>
              <a:rPr lang="ru-RU" sz="1600" i="1" dirty="0" err="1">
                <a:solidFill>
                  <a:schemeClr val="accent2">
                    <a:lumMod val="75000"/>
                  </a:schemeClr>
                </a:solidFill>
                <a:latin typeface="Arial" panose="020B0604020202020204" pitchFamily="34" charset="0"/>
                <a:cs typeface="Arial" panose="020B0604020202020204" pitchFamily="34" charset="0"/>
              </a:rPr>
              <a:t>МСКнинг</a:t>
            </a:r>
            <a:r>
              <a:rPr lang="ru-RU" sz="1600" i="1" dirty="0">
                <a:solidFill>
                  <a:schemeClr val="accent2">
                    <a:lumMod val="75000"/>
                  </a:schemeClr>
                </a:solidFill>
                <a:latin typeface="Arial" panose="020B0604020202020204" pitchFamily="34" charset="0"/>
                <a:cs typeface="Arial" panose="020B0604020202020204" pitchFamily="34" charset="0"/>
              </a:rPr>
              <a:t> 2021 </a:t>
            </a:r>
            <a:r>
              <a:rPr lang="ru-RU" sz="1600" i="1" dirty="0" err="1">
                <a:solidFill>
                  <a:schemeClr val="accent2">
                    <a:lumMod val="75000"/>
                  </a:schemeClr>
                </a:solidFill>
                <a:latin typeface="Arial" panose="020B0604020202020204" pitchFamily="34" charset="0"/>
                <a:cs typeface="Arial" panose="020B0604020202020204" pitchFamily="34" charset="0"/>
              </a:rPr>
              <a:t>йил</a:t>
            </a:r>
            <a:r>
              <a:rPr lang="ru-RU" sz="1600" i="1" dirty="0">
                <a:solidFill>
                  <a:schemeClr val="accent2">
                    <a:lumMod val="75000"/>
                  </a:schemeClr>
                </a:solidFill>
                <a:latin typeface="Arial" panose="020B0604020202020204" pitchFamily="34" charset="0"/>
                <a:cs typeface="Arial" panose="020B0604020202020204" pitchFamily="34" charset="0"/>
              </a:rPr>
              <a:t> 14 </a:t>
            </a:r>
            <a:r>
              <a:rPr lang="ru-RU" sz="1600" i="1" dirty="0" err="1">
                <a:solidFill>
                  <a:schemeClr val="accent2">
                    <a:lumMod val="75000"/>
                  </a:schemeClr>
                </a:solidFill>
                <a:latin typeface="Arial" panose="020B0604020202020204" pitchFamily="34" charset="0"/>
                <a:cs typeface="Arial" panose="020B0604020202020204" pitchFamily="34" charset="0"/>
              </a:rPr>
              <a:t>апрелдаги</a:t>
            </a:r>
            <a:r>
              <a:rPr lang="ru-RU" sz="1600" i="1" dirty="0">
                <a:solidFill>
                  <a:schemeClr val="accent2">
                    <a:lumMod val="75000"/>
                  </a:schemeClr>
                </a:solidFill>
                <a:latin typeface="Arial" panose="020B0604020202020204" pitchFamily="34" charset="0"/>
                <a:cs typeface="Arial" panose="020B0604020202020204" pitchFamily="34" charset="0"/>
              </a:rPr>
              <a:t> 1066-сон </a:t>
            </a:r>
            <a:r>
              <a:rPr lang="ru-RU" sz="1600" i="1" dirty="0" err="1">
                <a:solidFill>
                  <a:schemeClr val="accent2">
                    <a:lumMod val="75000"/>
                  </a:schemeClr>
                </a:solidFill>
                <a:latin typeface="Arial" panose="020B0604020202020204" pitchFamily="34" charset="0"/>
                <a:cs typeface="Arial" panose="020B0604020202020204" pitchFamily="34" charset="0"/>
              </a:rPr>
              <a:t>қарори</a:t>
            </a:r>
            <a:r>
              <a:rPr lang="ru-RU" sz="1600" i="1" dirty="0">
                <a:solidFill>
                  <a:schemeClr val="accent2">
                    <a:lumMod val="75000"/>
                  </a:schemeClr>
                </a:solidFill>
                <a:latin typeface="Arial" panose="020B0604020202020204" pitchFamily="34" charset="0"/>
                <a:cs typeface="Arial" panose="020B0604020202020204" pitchFamily="34" charset="0"/>
              </a:rPr>
              <a:t>)</a:t>
            </a:r>
          </a:p>
        </p:txBody>
      </p:sp>
      <p:sp>
        <p:nvSpPr>
          <p:cNvPr id="8" name="Прямоугольник 7"/>
          <p:cNvSpPr/>
          <p:nvPr/>
        </p:nvSpPr>
        <p:spPr>
          <a:xfrm>
            <a:off x="6896456" y="5101821"/>
            <a:ext cx="5109243" cy="1323439"/>
          </a:xfrm>
          <a:prstGeom prst="rect">
            <a:avLst/>
          </a:prstGeom>
          <a:solidFill>
            <a:srgbClr val="FFFFFF">
              <a:alpha val="69804"/>
            </a:srgbClr>
          </a:solidFill>
        </p:spPr>
        <p:txBody>
          <a:bodyPr wrap="square">
            <a:spAutoFit/>
          </a:bodyPr>
          <a:lstStyle/>
          <a:p>
            <a:pPr algn="ctr"/>
            <a:r>
              <a:rPr lang="uz-Cyrl-UZ" sz="1600" b="1" dirty="0" smtClean="0">
                <a:solidFill>
                  <a:srgbClr val="245A8C"/>
                </a:solidFill>
                <a:latin typeface="Arial" panose="020B0604020202020204" pitchFamily="34" charset="0"/>
                <a:cs typeface="Arial" panose="020B0604020202020204" pitchFamily="34" charset="0"/>
              </a:rPr>
              <a:t>“</a:t>
            </a:r>
            <a:r>
              <a:rPr lang="ru-RU" sz="1600" b="1" dirty="0" err="1" smtClean="0">
                <a:solidFill>
                  <a:srgbClr val="245A8C"/>
                </a:solidFill>
                <a:latin typeface="Arial" panose="020B0604020202020204" pitchFamily="34" charset="0"/>
                <a:cs typeface="Arial" panose="020B0604020202020204" pitchFamily="34" charset="0"/>
              </a:rPr>
              <a:t>Ўзбекистон</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Республикаси</a:t>
            </a:r>
            <a:r>
              <a:rPr lang="ru-RU" sz="1600" b="1" dirty="0">
                <a:solidFill>
                  <a:srgbClr val="245A8C"/>
                </a:solidFill>
                <a:latin typeface="Arial" panose="020B0604020202020204" pitchFamily="34" charset="0"/>
                <a:cs typeface="Arial" panose="020B0604020202020204" pitchFamily="34" charset="0"/>
              </a:rPr>
              <a:t> </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Президентлигига</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номзодларнинг</a:t>
            </a:r>
            <a:r>
              <a:rPr lang="ru-RU" sz="1600" b="1" dirty="0">
                <a:solidFill>
                  <a:srgbClr val="245A8C"/>
                </a:solidFill>
                <a:latin typeface="Arial" panose="020B0604020202020204" pitchFamily="34" charset="0"/>
                <a:cs typeface="Arial" panose="020B0604020202020204" pitchFamily="34" charset="0"/>
              </a:rPr>
              <a:t> </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сайловолди</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ташвиқотини</a:t>
            </a:r>
            <a:r>
              <a:rPr lang="uz-Cyrl-UZ"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олиб</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бориш</a:t>
            </a:r>
            <a:r>
              <a:rPr lang="ru-RU" sz="1600" b="1" dirty="0">
                <a:solidFill>
                  <a:srgbClr val="245A8C"/>
                </a:solidFill>
                <a:latin typeface="Arial" panose="020B0604020202020204" pitchFamily="34" charset="0"/>
                <a:cs typeface="Arial" panose="020B0604020202020204" pitchFamily="34" charset="0"/>
              </a:rPr>
              <a:t> </a:t>
            </a:r>
            <a:r>
              <a:rPr lang="ru-RU"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тартиби</a:t>
            </a:r>
            <a:r>
              <a:rPr lang="uz-Cyrl-UZ" sz="1600" b="1" dirty="0" smtClean="0">
                <a:solidFill>
                  <a:srgbClr val="245A8C"/>
                </a:solidFill>
                <a:latin typeface="Arial" panose="020B0604020202020204" pitchFamily="34" charset="0"/>
                <a:cs typeface="Arial" panose="020B0604020202020204" pitchFamily="34" charset="0"/>
              </a:rPr>
              <a:t> </a:t>
            </a:r>
            <a:r>
              <a:rPr lang="ru-RU" sz="1600" b="1" dirty="0" err="1" smtClean="0">
                <a:solidFill>
                  <a:srgbClr val="245A8C"/>
                </a:solidFill>
                <a:latin typeface="Arial" panose="020B0604020202020204" pitchFamily="34" charset="0"/>
                <a:cs typeface="Arial" panose="020B0604020202020204" pitchFamily="34" charset="0"/>
              </a:rPr>
              <a:t>тўғрисида</a:t>
            </a:r>
            <a:r>
              <a:rPr lang="uz-Cyrl-UZ" sz="1600" b="1" dirty="0" smtClean="0">
                <a:solidFill>
                  <a:srgbClr val="245A8C"/>
                </a:solidFill>
                <a:latin typeface="Arial" panose="020B0604020202020204" pitchFamily="34" charset="0"/>
                <a:cs typeface="Arial" panose="020B0604020202020204" pitchFamily="34" charset="0"/>
              </a:rPr>
              <a:t>”</a:t>
            </a:r>
            <a:r>
              <a:rPr lang="ru-RU" sz="1600" b="1" dirty="0" err="1" smtClean="0">
                <a:solidFill>
                  <a:srgbClr val="245A8C"/>
                </a:solidFill>
                <a:latin typeface="Arial" panose="020B0604020202020204" pitchFamily="34" charset="0"/>
                <a:cs typeface="Arial" panose="020B0604020202020204" pitchFamily="34" charset="0"/>
              </a:rPr>
              <a:t>ги</a:t>
            </a:r>
            <a:r>
              <a:rPr lang="uz-Cyrl-UZ" sz="1600" b="1" dirty="0" smtClean="0">
                <a:solidFill>
                  <a:srgbClr val="245A8C"/>
                </a:solidFill>
                <a:latin typeface="Arial" panose="020B0604020202020204" pitchFamily="34" charset="0"/>
                <a:cs typeface="Arial" panose="020B0604020202020204" pitchFamily="34" charset="0"/>
              </a:rPr>
              <a:t> </a:t>
            </a:r>
            <a:r>
              <a:rPr lang="ru-RU" sz="1600" b="1" dirty="0" smtClean="0">
                <a:solidFill>
                  <a:srgbClr val="245A8C"/>
                </a:solidFill>
                <a:latin typeface="Arial" panose="020B0604020202020204" pitchFamily="34" charset="0"/>
                <a:cs typeface="Arial" panose="020B0604020202020204" pitchFamily="34" charset="0"/>
              </a:rPr>
              <a:t>Низом</a:t>
            </a:r>
            <a:r>
              <a:rPr lang="en-US" sz="1600" b="1" dirty="0">
                <a:solidFill>
                  <a:srgbClr val="245A8C"/>
                </a:solidFill>
                <a:latin typeface="Arial" panose="020B0604020202020204" pitchFamily="34" charset="0"/>
                <a:cs typeface="Arial" panose="020B0604020202020204" pitchFamily="34" charset="0"/>
              </a:rPr>
              <a:t/>
            </a:r>
            <a:br>
              <a:rPr lang="en-US" sz="1600" b="1" dirty="0">
                <a:solidFill>
                  <a:srgbClr val="245A8C"/>
                </a:solidFill>
                <a:latin typeface="Arial" panose="020B0604020202020204" pitchFamily="34" charset="0"/>
                <a:cs typeface="Arial" panose="020B0604020202020204" pitchFamily="34" charset="0"/>
              </a:rPr>
            </a:br>
            <a:r>
              <a:rPr lang="ru-RU" sz="1600" i="1" dirty="0">
                <a:solidFill>
                  <a:schemeClr val="accent2">
                    <a:lumMod val="75000"/>
                  </a:schemeClr>
                </a:solidFill>
                <a:latin typeface="Arial" panose="020B0604020202020204" pitchFamily="34" charset="0"/>
                <a:cs typeface="Arial" panose="020B0604020202020204" pitchFamily="34" charset="0"/>
              </a:rPr>
              <a:t>(</a:t>
            </a:r>
            <a:r>
              <a:rPr lang="ru-RU" sz="1600" i="1" dirty="0" err="1">
                <a:solidFill>
                  <a:schemeClr val="accent2">
                    <a:lumMod val="75000"/>
                  </a:schemeClr>
                </a:solidFill>
                <a:latin typeface="Arial" panose="020B0604020202020204" pitchFamily="34" charset="0"/>
                <a:cs typeface="Arial" panose="020B0604020202020204" pitchFamily="34" charset="0"/>
              </a:rPr>
              <a:t>МСКнинг</a:t>
            </a:r>
            <a:r>
              <a:rPr lang="ru-RU" sz="1600" i="1" dirty="0">
                <a:solidFill>
                  <a:schemeClr val="accent2">
                    <a:lumMod val="75000"/>
                  </a:schemeClr>
                </a:solidFill>
                <a:latin typeface="Arial" panose="020B0604020202020204" pitchFamily="34" charset="0"/>
                <a:cs typeface="Arial" panose="020B0604020202020204" pitchFamily="34" charset="0"/>
              </a:rPr>
              <a:t> 2021 </a:t>
            </a:r>
            <a:r>
              <a:rPr lang="ru-RU" sz="1600" i="1" dirty="0" err="1">
                <a:solidFill>
                  <a:schemeClr val="accent2">
                    <a:lumMod val="75000"/>
                  </a:schemeClr>
                </a:solidFill>
                <a:latin typeface="Arial" panose="020B0604020202020204" pitchFamily="34" charset="0"/>
                <a:cs typeface="Arial" panose="020B0604020202020204" pitchFamily="34" charset="0"/>
              </a:rPr>
              <a:t>йил</a:t>
            </a:r>
            <a:r>
              <a:rPr lang="ru-RU" sz="1600" i="1" dirty="0">
                <a:solidFill>
                  <a:schemeClr val="accent2">
                    <a:lumMod val="75000"/>
                  </a:schemeClr>
                </a:solidFill>
                <a:latin typeface="Arial" panose="020B0604020202020204" pitchFamily="34" charset="0"/>
                <a:cs typeface="Arial" panose="020B0604020202020204" pitchFamily="34" charset="0"/>
              </a:rPr>
              <a:t> 14 </a:t>
            </a:r>
            <a:r>
              <a:rPr lang="ru-RU" sz="1600" i="1" dirty="0" err="1">
                <a:solidFill>
                  <a:schemeClr val="accent2">
                    <a:lumMod val="75000"/>
                  </a:schemeClr>
                </a:solidFill>
                <a:latin typeface="Arial" panose="020B0604020202020204" pitchFamily="34" charset="0"/>
                <a:cs typeface="Arial" panose="020B0604020202020204" pitchFamily="34" charset="0"/>
              </a:rPr>
              <a:t>апрелдаги</a:t>
            </a:r>
            <a:r>
              <a:rPr lang="ru-RU" sz="1600" i="1" dirty="0">
                <a:solidFill>
                  <a:schemeClr val="accent2">
                    <a:lumMod val="75000"/>
                  </a:schemeClr>
                </a:solidFill>
                <a:latin typeface="Arial" panose="020B0604020202020204" pitchFamily="34" charset="0"/>
                <a:cs typeface="Arial" panose="020B0604020202020204" pitchFamily="34" charset="0"/>
              </a:rPr>
              <a:t> 1068-сон </a:t>
            </a:r>
            <a:r>
              <a:rPr lang="ru-RU" sz="1600" i="1" dirty="0" err="1">
                <a:solidFill>
                  <a:schemeClr val="accent2">
                    <a:lumMod val="75000"/>
                  </a:schemeClr>
                </a:solidFill>
                <a:latin typeface="Arial" panose="020B0604020202020204" pitchFamily="34" charset="0"/>
                <a:cs typeface="Arial" panose="020B0604020202020204" pitchFamily="34" charset="0"/>
              </a:rPr>
              <a:t>қарори</a:t>
            </a:r>
            <a:r>
              <a:rPr lang="ru-RU" sz="1600" i="1" dirty="0">
                <a:solidFill>
                  <a:schemeClr val="accent2">
                    <a:lumMod val="75000"/>
                  </a:schemeClr>
                </a:solidFill>
                <a:latin typeface="Arial" panose="020B0604020202020204" pitchFamily="34" charset="0"/>
                <a:cs typeface="Arial" panose="020B0604020202020204" pitchFamily="34" charset="0"/>
              </a:rPr>
              <a:t>) </a:t>
            </a:r>
          </a:p>
        </p:txBody>
      </p:sp>
      <p:sp>
        <p:nvSpPr>
          <p:cNvPr id="39" name="Овал 38">
            <a:extLst>
              <a:ext uri="{FF2B5EF4-FFF2-40B4-BE49-F238E27FC236}">
                <a16:creationId xmlns="" xmlns:a16="http://schemas.microsoft.com/office/drawing/2014/main" id="{64F6EA61-E8A9-4462-8F1A-A9D441135DE5}"/>
              </a:ext>
            </a:extLst>
          </p:cNvPr>
          <p:cNvSpPr/>
          <p:nvPr/>
        </p:nvSpPr>
        <p:spPr>
          <a:xfrm>
            <a:off x="11731987" y="2796786"/>
            <a:ext cx="122712" cy="12271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Arial" panose="020B0604020202020204" pitchFamily="34" charset="0"/>
              <a:cs typeface="Arial" panose="020B0604020202020204" pitchFamily="34" charset="0"/>
            </a:endParaRPr>
          </a:p>
        </p:txBody>
      </p:sp>
      <p:sp>
        <p:nvSpPr>
          <p:cNvPr id="40" name="Овал 39">
            <a:extLst>
              <a:ext uri="{FF2B5EF4-FFF2-40B4-BE49-F238E27FC236}">
                <a16:creationId xmlns="" xmlns:a16="http://schemas.microsoft.com/office/drawing/2014/main" id="{2EFF68BE-AE44-41C0-85C2-992DE6D0D48D}"/>
              </a:ext>
            </a:extLst>
          </p:cNvPr>
          <p:cNvSpPr/>
          <p:nvPr/>
        </p:nvSpPr>
        <p:spPr>
          <a:xfrm>
            <a:off x="11755812" y="4855785"/>
            <a:ext cx="122712" cy="12271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Arial" panose="020B0604020202020204" pitchFamily="34" charset="0"/>
              <a:cs typeface="Arial" panose="020B0604020202020204" pitchFamily="34" charset="0"/>
            </a:endParaRPr>
          </a:p>
        </p:txBody>
      </p:sp>
      <p:sp>
        <p:nvSpPr>
          <p:cNvPr id="41" name="Овал 40">
            <a:extLst>
              <a:ext uri="{FF2B5EF4-FFF2-40B4-BE49-F238E27FC236}">
                <a16:creationId xmlns="" xmlns:a16="http://schemas.microsoft.com/office/drawing/2014/main" id="{42A5F4F4-3077-4FE8-A00B-02E0BCCF2CDD}"/>
              </a:ext>
            </a:extLst>
          </p:cNvPr>
          <p:cNvSpPr/>
          <p:nvPr/>
        </p:nvSpPr>
        <p:spPr>
          <a:xfrm>
            <a:off x="340942" y="4855785"/>
            <a:ext cx="122712" cy="12271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Arial" panose="020B0604020202020204" pitchFamily="34" charset="0"/>
              <a:cs typeface="Arial" panose="020B0604020202020204" pitchFamily="34" charset="0"/>
            </a:endParaRPr>
          </a:p>
        </p:txBody>
      </p:sp>
      <p:sp>
        <p:nvSpPr>
          <p:cNvPr id="42" name="Овал 41">
            <a:extLst>
              <a:ext uri="{FF2B5EF4-FFF2-40B4-BE49-F238E27FC236}">
                <a16:creationId xmlns="" xmlns:a16="http://schemas.microsoft.com/office/drawing/2014/main" id="{D64C1D73-527D-47E7-AC52-48FA773272C5}"/>
              </a:ext>
            </a:extLst>
          </p:cNvPr>
          <p:cNvSpPr/>
          <p:nvPr/>
        </p:nvSpPr>
        <p:spPr>
          <a:xfrm>
            <a:off x="300721" y="2788262"/>
            <a:ext cx="122712" cy="12271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Arial" panose="020B0604020202020204" pitchFamily="34" charset="0"/>
              <a:cs typeface="Arial" panose="020B0604020202020204" pitchFamily="34" charset="0"/>
            </a:endParaRPr>
          </a:p>
        </p:txBody>
      </p:sp>
      <p:sp>
        <p:nvSpPr>
          <p:cNvPr id="6" name="Прямоугольник 5"/>
          <p:cNvSpPr/>
          <p:nvPr/>
        </p:nvSpPr>
        <p:spPr>
          <a:xfrm>
            <a:off x="163664" y="5097768"/>
            <a:ext cx="5151662" cy="1569660"/>
          </a:xfrm>
          <a:prstGeom prst="rect">
            <a:avLst/>
          </a:prstGeom>
          <a:solidFill>
            <a:srgbClr val="FFFFFF">
              <a:alpha val="69804"/>
            </a:srgbClr>
          </a:solidFill>
        </p:spPr>
        <p:txBody>
          <a:bodyPr wrap="square">
            <a:spAutoFit/>
          </a:bodyPr>
          <a:lstStyle/>
          <a:p>
            <a:pPr algn="ctr">
              <a:buClr>
                <a:srgbClr val="000000"/>
              </a:buClr>
              <a:buSzPts val="1100"/>
            </a:pPr>
            <a:r>
              <a:rPr lang="uz-Cyrl-UZ" sz="1600" b="1" dirty="0">
                <a:solidFill>
                  <a:srgbClr val="245A8C"/>
                </a:solidFill>
                <a:latin typeface="Arial" panose="020B0604020202020204" pitchFamily="34" charset="0"/>
                <a:cs typeface="Arial" panose="020B0604020202020204" pitchFamily="34" charset="0"/>
              </a:rPr>
              <a:t>“</a:t>
            </a:r>
            <a:r>
              <a:rPr lang="ru-RU" sz="1600" b="1" dirty="0" err="1">
                <a:solidFill>
                  <a:srgbClr val="245A8C"/>
                </a:solidFill>
                <a:latin typeface="Arial" panose="020B0604020202020204" pitchFamily="34" charset="0"/>
                <a:cs typeface="Arial" panose="020B0604020202020204" pitchFamily="34" charset="0"/>
              </a:rPr>
              <a:t>Ўзбекистон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Республикаси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Президентлигига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кўрсатилган</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номзодни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қўллаб-қувватловчи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имзоларни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тўплаш</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ва</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имзо</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варақалари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тўғри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тўлдирилганлигини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текшириш</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тартиби</a:t>
            </a:r>
            <a:r>
              <a:rPr lang="ru-RU" sz="1600" b="1" dirty="0">
                <a:solidFill>
                  <a:srgbClr val="245A8C"/>
                </a:solidFill>
                <a:latin typeface="Arial" panose="020B0604020202020204" pitchFamily="34" charset="0"/>
                <a:cs typeface="Arial" panose="020B0604020202020204" pitchFamily="34" charset="0"/>
              </a:rPr>
              <a:t> </a:t>
            </a:r>
            <a:r>
              <a:rPr lang="ru-RU" sz="1600" b="1" dirty="0" err="1">
                <a:solidFill>
                  <a:srgbClr val="245A8C"/>
                </a:solidFill>
                <a:latin typeface="Arial" panose="020B0604020202020204" pitchFamily="34" charset="0"/>
                <a:cs typeface="Arial" panose="020B0604020202020204" pitchFamily="34" charset="0"/>
              </a:rPr>
              <a:t>тўғрисида</a:t>
            </a:r>
            <a:r>
              <a:rPr lang="uz-Cyrl-UZ" sz="1600" b="1" dirty="0">
                <a:solidFill>
                  <a:srgbClr val="245A8C"/>
                </a:solidFill>
                <a:latin typeface="Arial" panose="020B0604020202020204" pitchFamily="34" charset="0"/>
                <a:cs typeface="Arial" panose="020B0604020202020204" pitchFamily="34" charset="0"/>
              </a:rPr>
              <a:t>”</a:t>
            </a:r>
            <a:r>
              <a:rPr lang="uz-Cyrl-UZ" sz="1600" dirty="0">
                <a:solidFill>
                  <a:srgbClr val="245A8C"/>
                </a:solidFill>
                <a:latin typeface="Arial" panose="020B0604020202020204" pitchFamily="34" charset="0"/>
                <a:cs typeface="Arial" panose="020B0604020202020204" pitchFamily="34" charset="0"/>
              </a:rPr>
              <a:t>ги</a:t>
            </a:r>
            <a:r>
              <a:rPr lang="ru-RU" sz="1600" dirty="0">
                <a:solidFill>
                  <a:srgbClr val="245A8C"/>
                </a:solidFill>
                <a:latin typeface="Arial" panose="020B0604020202020204" pitchFamily="34" charset="0"/>
                <a:cs typeface="Arial" panose="020B0604020202020204" pitchFamily="34" charset="0"/>
              </a:rPr>
              <a:t> </a:t>
            </a:r>
            <a:r>
              <a:rPr lang="ru-RU" sz="1600" dirty="0" smtClean="0">
                <a:solidFill>
                  <a:srgbClr val="245A8C"/>
                </a:solidFill>
                <a:latin typeface="Arial" panose="020B0604020202020204" pitchFamily="34" charset="0"/>
                <a:cs typeface="Arial" panose="020B0604020202020204" pitchFamily="34" charset="0"/>
              </a:rPr>
              <a:t>Низом </a:t>
            </a:r>
            <a:r>
              <a:rPr lang="en-US" sz="1600" dirty="0">
                <a:solidFill>
                  <a:srgbClr val="245A8C"/>
                </a:solidFill>
                <a:latin typeface="Arial" panose="020B0604020202020204" pitchFamily="34" charset="0"/>
                <a:cs typeface="Arial" panose="020B0604020202020204" pitchFamily="34" charset="0"/>
              </a:rPr>
              <a:t/>
            </a:r>
            <a:br>
              <a:rPr lang="en-US" sz="1600" dirty="0">
                <a:solidFill>
                  <a:srgbClr val="245A8C"/>
                </a:solidFill>
                <a:latin typeface="Arial" panose="020B0604020202020204" pitchFamily="34" charset="0"/>
                <a:cs typeface="Arial" panose="020B0604020202020204" pitchFamily="34" charset="0"/>
              </a:rPr>
            </a:br>
            <a:r>
              <a:rPr lang="ru-RU" sz="1600" i="1" dirty="0">
                <a:solidFill>
                  <a:schemeClr val="accent2">
                    <a:lumMod val="75000"/>
                  </a:schemeClr>
                </a:solidFill>
                <a:latin typeface="Arial" panose="020B0604020202020204" pitchFamily="34" charset="0"/>
                <a:cs typeface="Arial" panose="020B0604020202020204" pitchFamily="34" charset="0"/>
              </a:rPr>
              <a:t>(</a:t>
            </a:r>
            <a:r>
              <a:rPr lang="ru-RU" sz="1600" i="1" dirty="0" err="1">
                <a:solidFill>
                  <a:schemeClr val="accent2">
                    <a:lumMod val="75000"/>
                  </a:schemeClr>
                </a:solidFill>
                <a:latin typeface="Arial" panose="020B0604020202020204" pitchFamily="34" charset="0"/>
                <a:cs typeface="Arial" panose="020B0604020202020204" pitchFamily="34" charset="0"/>
              </a:rPr>
              <a:t>МСКнинг</a:t>
            </a:r>
            <a:r>
              <a:rPr lang="ru-RU" sz="1600" i="1" dirty="0">
                <a:solidFill>
                  <a:schemeClr val="accent2">
                    <a:lumMod val="75000"/>
                  </a:schemeClr>
                </a:solidFill>
                <a:latin typeface="Arial" panose="020B0604020202020204" pitchFamily="34" charset="0"/>
                <a:cs typeface="Arial" panose="020B0604020202020204" pitchFamily="34" charset="0"/>
              </a:rPr>
              <a:t> 2021 </a:t>
            </a:r>
            <a:r>
              <a:rPr lang="ru-RU" sz="1600" i="1" dirty="0" err="1">
                <a:solidFill>
                  <a:schemeClr val="accent2">
                    <a:lumMod val="75000"/>
                  </a:schemeClr>
                </a:solidFill>
                <a:latin typeface="Arial" panose="020B0604020202020204" pitchFamily="34" charset="0"/>
                <a:cs typeface="Arial" panose="020B0604020202020204" pitchFamily="34" charset="0"/>
              </a:rPr>
              <a:t>йил</a:t>
            </a:r>
            <a:r>
              <a:rPr lang="ru-RU" sz="1600" i="1" dirty="0">
                <a:solidFill>
                  <a:schemeClr val="accent2">
                    <a:lumMod val="75000"/>
                  </a:schemeClr>
                </a:solidFill>
                <a:latin typeface="Arial" panose="020B0604020202020204" pitchFamily="34" charset="0"/>
                <a:cs typeface="Arial" panose="020B0604020202020204" pitchFamily="34" charset="0"/>
              </a:rPr>
              <a:t> 14 </a:t>
            </a:r>
            <a:r>
              <a:rPr lang="ru-RU" sz="1600" i="1" dirty="0" err="1">
                <a:solidFill>
                  <a:schemeClr val="accent2">
                    <a:lumMod val="75000"/>
                  </a:schemeClr>
                </a:solidFill>
                <a:latin typeface="Arial" panose="020B0604020202020204" pitchFamily="34" charset="0"/>
                <a:cs typeface="Arial" panose="020B0604020202020204" pitchFamily="34" charset="0"/>
              </a:rPr>
              <a:t>апрелдаги</a:t>
            </a:r>
            <a:r>
              <a:rPr lang="ru-RU" sz="1600" i="1" dirty="0">
                <a:solidFill>
                  <a:schemeClr val="accent2">
                    <a:lumMod val="75000"/>
                  </a:schemeClr>
                </a:solidFill>
                <a:latin typeface="Arial" panose="020B0604020202020204" pitchFamily="34" charset="0"/>
                <a:cs typeface="Arial" panose="020B0604020202020204" pitchFamily="34" charset="0"/>
              </a:rPr>
              <a:t> 1067-сон </a:t>
            </a:r>
            <a:r>
              <a:rPr lang="ru-RU" sz="1600" i="1" dirty="0" err="1">
                <a:solidFill>
                  <a:schemeClr val="accent2">
                    <a:lumMod val="75000"/>
                  </a:schemeClr>
                </a:solidFill>
                <a:latin typeface="Arial" panose="020B0604020202020204" pitchFamily="34" charset="0"/>
                <a:cs typeface="Arial" panose="020B0604020202020204" pitchFamily="34" charset="0"/>
              </a:rPr>
              <a:t>қарори</a:t>
            </a:r>
            <a:r>
              <a:rPr lang="ru-RU" sz="1600" i="1" dirty="0">
                <a:solidFill>
                  <a:schemeClr val="accent2">
                    <a:lumMod val="75000"/>
                  </a:schemeClr>
                </a:solidFill>
                <a:latin typeface="Arial" panose="020B0604020202020204" pitchFamily="34" charset="0"/>
                <a:cs typeface="Arial" panose="020B0604020202020204" pitchFamily="34" charset="0"/>
              </a:rPr>
              <a:t>) </a:t>
            </a:r>
          </a:p>
        </p:txBody>
      </p:sp>
      <p:sp>
        <p:nvSpPr>
          <p:cNvPr id="67" name="Заголовок 1">
            <a:extLst>
              <a:ext uri="{FF2B5EF4-FFF2-40B4-BE49-F238E27FC236}">
                <a16:creationId xmlns=""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68"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10000"/>
              </a:lnSpc>
            </a:pPr>
            <a:r>
              <a:rPr lang="uz-Cyrl-UZ" sz="2800" b="1" dirty="0" smtClean="0">
                <a:latin typeface="Arial" panose="020B0604020202020204" pitchFamily="34" charset="0"/>
              </a:rPr>
              <a:t>МАРКАЗИЙ САЙЛОВ КОМИССИЯСИНИНГ ҚАРОРЛАРИ БИЛАН ҚЎЙИЛАДИГАН </a:t>
            </a:r>
            <a:r>
              <a:rPr lang="uz-Cyrl-UZ" sz="2800" b="1" dirty="0" smtClean="0">
                <a:latin typeface="Arial" panose="020B0604020202020204" pitchFamily="34" charset="0"/>
              </a:rPr>
              <a:t>ТАЛАБЛАР</a:t>
            </a:r>
            <a:endParaRPr lang="ru-RU" sz="2800" b="1" dirty="0">
              <a:latin typeface="Arial" panose="020B0604020202020204" pitchFamily="34" charset="0"/>
            </a:endParaRPr>
          </a:p>
        </p:txBody>
      </p:sp>
    </p:spTree>
    <p:extLst>
      <p:ext uri="{BB962C8B-B14F-4D97-AF65-F5344CB8AC3E}">
        <p14:creationId xmlns:p14="http://schemas.microsoft.com/office/powerpoint/2010/main" val="2001914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2297</TotalTime>
  <Words>1667</Words>
  <Application>Microsoft Office PowerPoint</Application>
  <PresentationFormat>Широкоэкранный</PresentationFormat>
  <Paragraphs>190</Paragraphs>
  <Slides>26</Slides>
  <Notes>1</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26</vt:i4>
      </vt:variant>
    </vt:vector>
  </HeadingPairs>
  <TitlesOfParts>
    <vt:vector size="36" baseType="lpstr">
      <vt:lpstr>Microsoft YaHei</vt:lpstr>
      <vt:lpstr>Arial</vt:lpstr>
      <vt:lpstr>Calibri</vt:lpstr>
      <vt:lpstr>Calibri Light</vt:lpstr>
      <vt:lpstr>Fira Sans Extra Condensed</vt:lpstr>
      <vt:lpstr>Montserrat</vt:lpstr>
      <vt:lpstr>Roboto</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САЙЛОВ КОДЕКСИГА КИРИТИЛГАН ЯНГИЛИКЛАР</vt:lpstr>
      <vt:lpstr>САЙЛОВ КОДЕКСИГА КИРИТИЛГАН ЯНГИЛИКЛАР (2021 йил 31 май)</vt:lpstr>
      <vt:lpstr>САЙЛОВ КОДЕКСИГА КИРИТИЛГАН ЯНГИЛИКЛАР (2021 йил 31 май)</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TDxM</dc:creator>
  <cp:lastModifiedBy>AVTECH</cp:lastModifiedBy>
  <cp:revision>804</cp:revision>
  <cp:lastPrinted>2021-04-09T15:19:26Z</cp:lastPrinted>
  <dcterms:created xsi:type="dcterms:W3CDTF">2021-04-09T10:02:24Z</dcterms:created>
  <dcterms:modified xsi:type="dcterms:W3CDTF">2021-06-03T15:07:26Z</dcterms:modified>
</cp:coreProperties>
</file>